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5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Default Extension="wmf" ContentType="image/x-wmf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57"/>
  </p:notesMasterIdLst>
  <p:sldIdLst>
    <p:sldId id="511" r:id="rId2"/>
    <p:sldId id="512" r:id="rId3"/>
    <p:sldId id="604" r:id="rId4"/>
    <p:sldId id="590" r:id="rId5"/>
    <p:sldId id="587" r:id="rId6"/>
    <p:sldId id="575" r:id="rId7"/>
    <p:sldId id="577" r:id="rId8"/>
    <p:sldId id="579" r:id="rId9"/>
    <p:sldId id="570" r:id="rId10"/>
    <p:sldId id="574" r:id="rId11"/>
    <p:sldId id="580" r:id="rId12"/>
    <p:sldId id="584" r:id="rId13"/>
    <p:sldId id="583" r:id="rId14"/>
    <p:sldId id="605" r:id="rId15"/>
    <p:sldId id="591" r:id="rId16"/>
    <p:sldId id="593" r:id="rId17"/>
    <p:sldId id="588" r:id="rId18"/>
    <p:sldId id="592" r:id="rId19"/>
    <p:sldId id="601" r:id="rId20"/>
    <p:sldId id="589" r:id="rId21"/>
    <p:sldId id="535" r:id="rId22"/>
    <p:sldId id="536" r:id="rId23"/>
    <p:sldId id="537" r:id="rId24"/>
    <p:sldId id="539" r:id="rId25"/>
    <p:sldId id="527" r:id="rId26"/>
    <p:sldId id="606" r:id="rId27"/>
    <p:sldId id="603" r:id="rId28"/>
    <p:sldId id="594" r:id="rId29"/>
    <p:sldId id="602" r:id="rId30"/>
    <p:sldId id="515" r:id="rId31"/>
    <p:sldId id="516" r:id="rId32"/>
    <p:sldId id="517" r:id="rId33"/>
    <p:sldId id="518" r:id="rId34"/>
    <p:sldId id="519" r:id="rId35"/>
    <p:sldId id="520" r:id="rId36"/>
    <p:sldId id="522" r:id="rId37"/>
    <p:sldId id="523" r:id="rId38"/>
    <p:sldId id="524" r:id="rId39"/>
    <p:sldId id="528" r:id="rId40"/>
    <p:sldId id="607" r:id="rId41"/>
    <p:sldId id="521" r:id="rId42"/>
    <p:sldId id="610" r:id="rId43"/>
    <p:sldId id="541" r:id="rId44"/>
    <p:sldId id="611" r:id="rId45"/>
    <p:sldId id="542" r:id="rId46"/>
    <p:sldId id="543" r:id="rId47"/>
    <p:sldId id="544" r:id="rId48"/>
    <p:sldId id="545" r:id="rId49"/>
    <p:sldId id="546" r:id="rId50"/>
    <p:sldId id="609" r:id="rId51"/>
    <p:sldId id="547" r:id="rId52"/>
    <p:sldId id="612" r:id="rId53"/>
    <p:sldId id="599" r:id="rId54"/>
    <p:sldId id="598" r:id="rId55"/>
    <p:sldId id="600" r:id="rId56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E0E3"/>
    <a:srgbClr val="FF0000"/>
    <a:srgbClr val="FFC000"/>
    <a:srgbClr val="002060"/>
    <a:srgbClr val="002E89"/>
    <a:srgbClr val="DAEDEF"/>
    <a:srgbClr val="D6E3FF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E171933-4619-4E11-9A3F-F7608DF75F80}" styleName="Estilo Médio 1 - Ênfas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113A9D2-9D6B-4929-AA2D-F23B5EE8CBE7}" styleName="Estilo com Tema 2 - Ênfase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829" autoAdjust="0"/>
    <p:restoredTop sz="94660"/>
  </p:normalViewPr>
  <p:slideViewPr>
    <p:cSldViewPr>
      <p:cViewPr varScale="1">
        <p:scale>
          <a:sx n="70" d="100"/>
          <a:sy n="70" d="100"/>
        </p:scale>
        <p:origin x="-9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A68A65-7CE8-4C9A-8B5B-2D061BEAC451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E98E2369-CEDE-4D90-AB76-E9D537D4152D}">
      <dgm:prSet phldrT="[Texto]"/>
      <dgm:spPr/>
      <dgm:t>
        <a:bodyPr/>
        <a:lstStyle/>
        <a:p>
          <a:r>
            <a:rPr lang="pt-BR" dirty="0" err="1" smtClean="0"/>
            <a:t>SEAE</a:t>
          </a:r>
          <a:r>
            <a:rPr lang="pt-BR" dirty="0" smtClean="0"/>
            <a:t> (1999/2000)</a:t>
          </a:r>
          <a:endParaRPr lang="pt-BR" dirty="0"/>
        </a:p>
      </dgm:t>
    </dgm:pt>
    <dgm:pt modelId="{D89F9AF0-943F-4EB3-AD7E-5162E6F38357}" type="parTrans" cxnId="{8969993A-49D7-4ED5-8B1B-BA6B5A4F5CBE}">
      <dgm:prSet/>
      <dgm:spPr/>
      <dgm:t>
        <a:bodyPr/>
        <a:lstStyle/>
        <a:p>
          <a:endParaRPr lang="pt-BR"/>
        </a:p>
      </dgm:t>
    </dgm:pt>
    <dgm:pt modelId="{0AA75FEF-40EA-428D-8A37-47831B84387C}" type="sibTrans" cxnId="{8969993A-49D7-4ED5-8B1B-BA6B5A4F5CBE}">
      <dgm:prSet/>
      <dgm:spPr/>
      <dgm:t>
        <a:bodyPr/>
        <a:lstStyle/>
        <a:p>
          <a:endParaRPr lang="pt-BR"/>
        </a:p>
      </dgm:t>
    </dgm:pt>
    <dgm:pt modelId="{7F846EDF-53A7-4815-925E-94DFF9E2D143}">
      <dgm:prSet phldrT="[Texto]"/>
      <dgm:spPr/>
      <dgm:t>
        <a:bodyPr/>
        <a:lstStyle/>
        <a:p>
          <a:r>
            <a:rPr lang="pt-BR" dirty="0" err="1" smtClean="0"/>
            <a:t>SDE</a:t>
          </a:r>
          <a:r>
            <a:rPr lang="pt-BR" dirty="0" smtClean="0"/>
            <a:t> (2000)</a:t>
          </a:r>
          <a:endParaRPr lang="pt-BR" dirty="0"/>
        </a:p>
      </dgm:t>
    </dgm:pt>
    <dgm:pt modelId="{414A931C-806A-4611-BACD-19A31131D647}" type="parTrans" cxnId="{118B8F2B-164F-4839-A3B7-7C7ADFF6ECAB}">
      <dgm:prSet/>
      <dgm:spPr/>
      <dgm:t>
        <a:bodyPr/>
        <a:lstStyle/>
        <a:p>
          <a:endParaRPr lang="pt-BR"/>
        </a:p>
      </dgm:t>
    </dgm:pt>
    <dgm:pt modelId="{1AD0C999-BC2E-48F0-9C88-A874F7952D31}" type="sibTrans" cxnId="{118B8F2B-164F-4839-A3B7-7C7ADFF6ECAB}">
      <dgm:prSet/>
      <dgm:spPr/>
      <dgm:t>
        <a:bodyPr/>
        <a:lstStyle/>
        <a:p>
          <a:endParaRPr lang="pt-BR"/>
        </a:p>
      </dgm:t>
    </dgm:pt>
    <dgm:pt modelId="{ACE0B9C0-8419-4026-94AD-8A0C64324E1E}">
      <dgm:prSet phldrT="[Texto]"/>
      <dgm:spPr/>
      <dgm:t>
        <a:bodyPr/>
        <a:lstStyle/>
        <a:p>
          <a:r>
            <a:rPr lang="pt-BR" dirty="0" err="1" smtClean="0"/>
            <a:t>CADE</a:t>
          </a:r>
          <a:r>
            <a:rPr lang="pt-BR" dirty="0" smtClean="0"/>
            <a:t> (2004)</a:t>
          </a:r>
          <a:endParaRPr lang="pt-BR" dirty="0"/>
        </a:p>
      </dgm:t>
    </dgm:pt>
    <dgm:pt modelId="{C8790D55-8B17-4522-BBBA-65A74722FAA0}" type="parTrans" cxnId="{98A565B7-9173-4A36-9B22-AD171C096A91}">
      <dgm:prSet/>
      <dgm:spPr/>
      <dgm:t>
        <a:bodyPr/>
        <a:lstStyle/>
        <a:p>
          <a:endParaRPr lang="pt-BR"/>
        </a:p>
      </dgm:t>
    </dgm:pt>
    <dgm:pt modelId="{CD0367A9-9236-4000-B61C-CDFF60BF57F7}" type="sibTrans" cxnId="{98A565B7-9173-4A36-9B22-AD171C096A91}">
      <dgm:prSet/>
      <dgm:spPr/>
      <dgm:t>
        <a:bodyPr/>
        <a:lstStyle/>
        <a:p>
          <a:endParaRPr lang="pt-BR"/>
        </a:p>
      </dgm:t>
    </dgm:pt>
    <dgm:pt modelId="{02000F55-0867-47F2-A608-1AFA87A7A159}">
      <dgm:prSet phldrT="[Texto]"/>
      <dgm:spPr/>
      <dgm:t>
        <a:bodyPr/>
        <a:lstStyle/>
        <a:p>
          <a:r>
            <a:rPr lang="pt-BR" dirty="0" smtClean="0"/>
            <a:t>Justiça Federal (2008)</a:t>
          </a:r>
          <a:endParaRPr lang="pt-BR" dirty="0"/>
        </a:p>
      </dgm:t>
    </dgm:pt>
    <dgm:pt modelId="{44B8B739-754D-43C6-8AB3-0A13E08C74D7}" type="parTrans" cxnId="{65994CDF-9DAE-4B88-84D4-190A0AF86A04}">
      <dgm:prSet/>
      <dgm:spPr/>
      <dgm:t>
        <a:bodyPr/>
        <a:lstStyle/>
        <a:p>
          <a:endParaRPr lang="pt-BR"/>
        </a:p>
      </dgm:t>
    </dgm:pt>
    <dgm:pt modelId="{CBBF12B0-5381-4836-97D1-825283D623F2}" type="sibTrans" cxnId="{65994CDF-9DAE-4B88-84D4-190A0AF86A04}">
      <dgm:prSet/>
      <dgm:spPr/>
      <dgm:t>
        <a:bodyPr/>
        <a:lstStyle/>
        <a:p>
          <a:endParaRPr lang="pt-BR"/>
        </a:p>
      </dgm:t>
    </dgm:pt>
    <dgm:pt modelId="{D3EBA7E6-0BCB-4377-9CD0-1B2C051847EF}" type="pres">
      <dgm:prSet presAssocID="{75A68A65-7CE8-4C9A-8B5B-2D061BEAC451}" presName="Name0" presStyleCnt="0">
        <dgm:presLayoutVars>
          <dgm:dir/>
          <dgm:resizeHandles val="exact"/>
        </dgm:presLayoutVars>
      </dgm:prSet>
      <dgm:spPr/>
    </dgm:pt>
    <dgm:pt modelId="{5555DDD3-9F62-411F-AAA2-2214C38F3856}" type="pres">
      <dgm:prSet presAssocID="{75A68A65-7CE8-4C9A-8B5B-2D061BEAC451}" presName="arrow" presStyleLbl="bgShp" presStyleIdx="0" presStyleCnt="1"/>
      <dgm:spPr/>
    </dgm:pt>
    <dgm:pt modelId="{B822251B-9337-4668-A559-2A6A79166E2F}" type="pres">
      <dgm:prSet presAssocID="{75A68A65-7CE8-4C9A-8B5B-2D061BEAC451}" presName="points" presStyleCnt="0"/>
      <dgm:spPr/>
    </dgm:pt>
    <dgm:pt modelId="{AF71F93B-D1B3-4C9C-A071-F1943267BDB1}" type="pres">
      <dgm:prSet presAssocID="{E98E2369-CEDE-4D90-AB76-E9D537D4152D}" presName="compositeA" presStyleCnt="0"/>
      <dgm:spPr/>
    </dgm:pt>
    <dgm:pt modelId="{F9124EC3-7573-4A80-9C32-45988DEA5316}" type="pres">
      <dgm:prSet presAssocID="{E98E2369-CEDE-4D90-AB76-E9D537D4152D}" presName="text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B42DEFD-3F33-4D0A-BDC1-E8C0A9433537}" type="pres">
      <dgm:prSet presAssocID="{E98E2369-CEDE-4D90-AB76-E9D537D4152D}" presName="circleA" presStyleLbl="node1" presStyleIdx="0" presStyleCnt="4"/>
      <dgm:spPr/>
    </dgm:pt>
    <dgm:pt modelId="{EFDAAA5F-C5D9-4913-A61F-745605D59072}" type="pres">
      <dgm:prSet presAssocID="{E98E2369-CEDE-4D90-AB76-E9D537D4152D}" presName="spaceA" presStyleCnt="0"/>
      <dgm:spPr/>
    </dgm:pt>
    <dgm:pt modelId="{A97C8389-F83D-4F18-AE25-E03B4E3796A7}" type="pres">
      <dgm:prSet presAssocID="{0AA75FEF-40EA-428D-8A37-47831B84387C}" presName="space" presStyleCnt="0"/>
      <dgm:spPr/>
    </dgm:pt>
    <dgm:pt modelId="{AB1F9C4F-6EDF-460B-8605-30A070C8400E}" type="pres">
      <dgm:prSet presAssocID="{7F846EDF-53A7-4815-925E-94DFF9E2D143}" presName="compositeB" presStyleCnt="0"/>
      <dgm:spPr/>
    </dgm:pt>
    <dgm:pt modelId="{E9C67293-5B8C-4328-97DB-8491F9071052}" type="pres">
      <dgm:prSet presAssocID="{7F846EDF-53A7-4815-925E-94DFF9E2D143}" presName="textB" presStyleLbl="revTx" presStyleIdx="1" presStyleCnt="4" custLinFactNeighborX="-70299" custLinFactNeighborY="-288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2050B3E-D610-485D-B79F-CFD2D81C6A71}" type="pres">
      <dgm:prSet presAssocID="{7F846EDF-53A7-4815-925E-94DFF9E2D143}" presName="circleB" presStyleLbl="node1" presStyleIdx="1" presStyleCnt="4" custLinFactX="-300000" custLinFactNeighborX="-377444"/>
      <dgm:spPr/>
    </dgm:pt>
    <dgm:pt modelId="{F7AA07E7-0BD9-4B0B-862B-E97B4349DA55}" type="pres">
      <dgm:prSet presAssocID="{7F846EDF-53A7-4815-925E-94DFF9E2D143}" presName="spaceB" presStyleCnt="0"/>
      <dgm:spPr/>
    </dgm:pt>
    <dgm:pt modelId="{F2324629-3838-4B5C-A194-17726DBE2A97}" type="pres">
      <dgm:prSet presAssocID="{1AD0C999-BC2E-48F0-9C88-A874F7952D31}" presName="space" presStyleCnt="0"/>
      <dgm:spPr/>
    </dgm:pt>
    <dgm:pt modelId="{CCFB337F-C911-47CD-91E6-CA48D46F9FAD}" type="pres">
      <dgm:prSet presAssocID="{ACE0B9C0-8419-4026-94AD-8A0C64324E1E}" presName="compositeA" presStyleCnt="0"/>
      <dgm:spPr/>
    </dgm:pt>
    <dgm:pt modelId="{79AFC8C8-C4AB-468C-9DA2-4D67C3912A1C}" type="pres">
      <dgm:prSet presAssocID="{ACE0B9C0-8419-4026-94AD-8A0C64324E1E}" presName="textA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72D53F9-2C29-4985-A817-214A34155E83}" type="pres">
      <dgm:prSet presAssocID="{ACE0B9C0-8419-4026-94AD-8A0C64324E1E}" presName="circleA" presStyleLbl="node1" presStyleIdx="2" presStyleCnt="4"/>
      <dgm:spPr/>
    </dgm:pt>
    <dgm:pt modelId="{241BFF4B-B902-48E0-9DF0-53AFD2B8A736}" type="pres">
      <dgm:prSet presAssocID="{ACE0B9C0-8419-4026-94AD-8A0C64324E1E}" presName="spaceA" presStyleCnt="0"/>
      <dgm:spPr/>
    </dgm:pt>
    <dgm:pt modelId="{F81E672B-821B-4C1A-92FF-9AC581AF7C8D}" type="pres">
      <dgm:prSet presAssocID="{CD0367A9-9236-4000-B61C-CDFF60BF57F7}" presName="space" presStyleCnt="0"/>
      <dgm:spPr/>
    </dgm:pt>
    <dgm:pt modelId="{B5E1E5A1-005B-40BE-8B0D-3F785AE339B2}" type="pres">
      <dgm:prSet presAssocID="{02000F55-0867-47F2-A608-1AFA87A7A159}" presName="compositeB" presStyleCnt="0"/>
      <dgm:spPr/>
    </dgm:pt>
    <dgm:pt modelId="{C1A42450-1525-49A9-97AB-673EA252A4C6}" type="pres">
      <dgm:prSet presAssocID="{02000F55-0867-47F2-A608-1AFA87A7A159}" presName="textB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8AE8035-8D14-4440-A47F-E58279EC56D0}" type="pres">
      <dgm:prSet presAssocID="{02000F55-0867-47F2-A608-1AFA87A7A159}" presName="circleB" presStyleLbl="node1" presStyleIdx="3" presStyleCnt="4"/>
      <dgm:spPr/>
    </dgm:pt>
    <dgm:pt modelId="{3C0176FF-498E-49E6-92C6-C84CBD987E9A}" type="pres">
      <dgm:prSet presAssocID="{02000F55-0867-47F2-A608-1AFA87A7A159}" presName="spaceB" presStyleCnt="0"/>
      <dgm:spPr/>
    </dgm:pt>
  </dgm:ptLst>
  <dgm:cxnLst>
    <dgm:cxn modelId="{0757E6A9-43C6-43B7-A834-ED2C962583CB}" type="presOf" srcId="{75A68A65-7CE8-4C9A-8B5B-2D061BEAC451}" destId="{D3EBA7E6-0BCB-4377-9CD0-1B2C051847EF}" srcOrd="0" destOrd="0" presId="urn:microsoft.com/office/officeart/2005/8/layout/hProcess11"/>
    <dgm:cxn modelId="{CCC5D410-FE74-4EE7-9F30-68C31112B5A7}" type="presOf" srcId="{ACE0B9C0-8419-4026-94AD-8A0C64324E1E}" destId="{79AFC8C8-C4AB-468C-9DA2-4D67C3912A1C}" srcOrd="0" destOrd="0" presId="urn:microsoft.com/office/officeart/2005/8/layout/hProcess11"/>
    <dgm:cxn modelId="{8969993A-49D7-4ED5-8B1B-BA6B5A4F5CBE}" srcId="{75A68A65-7CE8-4C9A-8B5B-2D061BEAC451}" destId="{E98E2369-CEDE-4D90-AB76-E9D537D4152D}" srcOrd="0" destOrd="0" parTransId="{D89F9AF0-943F-4EB3-AD7E-5162E6F38357}" sibTransId="{0AA75FEF-40EA-428D-8A37-47831B84387C}"/>
    <dgm:cxn modelId="{4B53ABCB-F521-4259-BF50-CB2F02C4C0A5}" type="presOf" srcId="{E98E2369-CEDE-4D90-AB76-E9D537D4152D}" destId="{F9124EC3-7573-4A80-9C32-45988DEA5316}" srcOrd="0" destOrd="0" presId="urn:microsoft.com/office/officeart/2005/8/layout/hProcess11"/>
    <dgm:cxn modelId="{9D58FF5E-B2EB-4B37-AF40-14012FF99DFD}" type="presOf" srcId="{02000F55-0867-47F2-A608-1AFA87A7A159}" destId="{C1A42450-1525-49A9-97AB-673EA252A4C6}" srcOrd="0" destOrd="0" presId="urn:microsoft.com/office/officeart/2005/8/layout/hProcess11"/>
    <dgm:cxn modelId="{65994CDF-9DAE-4B88-84D4-190A0AF86A04}" srcId="{75A68A65-7CE8-4C9A-8B5B-2D061BEAC451}" destId="{02000F55-0867-47F2-A608-1AFA87A7A159}" srcOrd="3" destOrd="0" parTransId="{44B8B739-754D-43C6-8AB3-0A13E08C74D7}" sibTransId="{CBBF12B0-5381-4836-97D1-825283D623F2}"/>
    <dgm:cxn modelId="{118B8F2B-164F-4839-A3B7-7C7ADFF6ECAB}" srcId="{75A68A65-7CE8-4C9A-8B5B-2D061BEAC451}" destId="{7F846EDF-53A7-4815-925E-94DFF9E2D143}" srcOrd="1" destOrd="0" parTransId="{414A931C-806A-4611-BACD-19A31131D647}" sibTransId="{1AD0C999-BC2E-48F0-9C88-A874F7952D31}"/>
    <dgm:cxn modelId="{D9602C54-6E03-45B8-89D2-A7030C5D370A}" type="presOf" srcId="{7F846EDF-53A7-4815-925E-94DFF9E2D143}" destId="{E9C67293-5B8C-4328-97DB-8491F9071052}" srcOrd="0" destOrd="0" presId="urn:microsoft.com/office/officeart/2005/8/layout/hProcess11"/>
    <dgm:cxn modelId="{98A565B7-9173-4A36-9B22-AD171C096A91}" srcId="{75A68A65-7CE8-4C9A-8B5B-2D061BEAC451}" destId="{ACE0B9C0-8419-4026-94AD-8A0C64324E1E}" srcOrd="2" destOrd="0" parTransId="{C8790D55-8B17-4522-BBBA-65A74722FAA0}" sibTransId="{CD0367A9-9236-4000-B61C-CDFF60BF57F7}"/>
    <dgm:cxn modelId="{2CC6F529-CF31-4FD8-9FC3-41730F1BAA94}" type="presParOf" srcId="{D3EBA7E6-0BCB-4377-9CD0-1B2C051847EF}" destId="{5555DDD3-9F62-411F-AAA2-2214C38F3856}" srcOrd="0" destOrd="0" presId="urn:microsoft.com/office/officeart/2005/8/layout/hProcess11"/>
    <dgm:cxn modelId="{4AB2C734-9B7B-4666-BE86-DDFA9E51333F}" type="presParOf" srcId="{D3EBA7E6-0BCB-4377-9CD0-1B2C051847EF}" destId="{B822251B-9337-4668-A559-2A6A79166E2F}" srcOrd="1" destOrd="0" presId="urn:microsoft.com/office/officeart/2005/8/layout/hProcess11"/>
    <dgm:cxn modelId="{ADC3A905-58E6-4917-A2FD-84C68071D4AB}" type="presParOf" srcId="{B822251B-9337-4668-A559-2A6A79166E2F}" destId="{AF71F93B-D1B3-4C9C-A071-F1943267BDB1}" srcOrd="0" destOrd="0" presId="urn:microsoft.com/office/officeart/2005/8/layout/hProcess11"/>
    <dgm:cxn modelId="{53913537-A585-4652-8FA1-8905C6EF9D6A}" type="presParOf" srcId="{AF71F93B-D1B3-4C9C-A071-F1943267BDB1}" destId="{F9124EC3-7573-4A80-9C32-45988DEA5316}" srcOrd="0" destOrd="0" presId="urn:microsoft.com/office/officeart/2005/8/layout/hProcess11"/>
    <dgm:cxn modelId="{90FAFF6A-CEE3-4005-B9E1-082E2CF7651D}" type="presParOf" srcId="{AF71F93B-D1B3-4C9C-A071-F1943267BDB1}" destId="{2B42DEFD-3F33-4D0A-BDC1-E8C0A9433537}" srcOrd="1" destOrd="0" presId="urn:microsoft.com/office/officeart/2005/8/layout/hProcess11"/>
    <dgm:cxn modelId="{B49EB5E2-8F43-4ED4-ADB9-0F2E5962EB22}" type="presParOf" srcId="{AF71F93B-D1B3-4C9C-A071-F1943267BDB1}" destId="{EFDAAA5F-C5D9-4913-A61F-745605D59072}" srcOrd="2" destOrd="0" presId="urn:microsoft.com/office/officeart/2005/8/layout/hProcess11"/>
    <dgm:cxn modelId="{5563F057-61AB-4036-8F66-01BEAD1282FB}" type="presParOf" srcId="{B822251B-9337-4668-A559-2A6A79166E2F}" destId="{A97C8389-F83D-4F18-AE25-E03B4E3796A7}" srcOrd="1" destOrd="0" presId="urn:microsoft.com/office/officeart/2005/8/layout/hProcess11"/>
    <dgm:cxn modelId="{FDAAFED9-E0CA-49EE-A52A-199E47873F8A}" type="presParOf" srcId="{B822251B-9337-4668-A559-2A6A79166E2F}" destId="{AB1F9C4F-6EDF-460B-8605-30A070C8400E}" srcOrd="2" destOrd="0" presId="urn:microsoft.com/office/officeart/2005/8/layout/hProcess11"/>
    <dgm:cxn modelId="{1ABA0166-9B7D-4497-A9CB-D6ED3C0949B0}" type="presParOf" srcId="{AB1F9C4F-6EDF-460B-8605-30A070C8400E}" destId="{E9C67293-5B8C-4328-97DB-8491F9071052}" srcOrd="0" destOrd="0" presId="urn:microsoft.com/office/officeart/2005/8/layout/hProcess11"/>
    <dgm:cxn modelId="{9A2CC7A2-4D97-4279-8AD9-604C90924C4B}" type="presParOf" srcId="{AB1F9C4F-6EDF-460B-8605-30A070C8400E}" destId="{B2050B3E-D610-485D-B79F-CFD2D81C6A71}" srcOrd="1" destOrd="0" presId="urn:microsoft.com/office/officeart/2005/8/layout/hProcess11"/>
    <dgm:cxn modelId="{1F66B6F6-D0FB-44C3-8F8F-70BB940ECD89}" type="presParOf" srcId="{AB1F9C4F-6EDF-460B-8605-30A070C8400E}" destId="{F7AA07E7-0BD9-4B0B-862B-E97B4349DA55}" srcOrd="2" destOrd="0" presId="urn:microsoft.com/office/officeart/2005/8/layout/hProcess11"/>
    <dgm:cxn modelId="{B2679E45-48E2-470C-A358-140CBDE69D06}" type="presParOf" srcId="{B822251B-9337-4668-A559-2A6A79166E2F}" destId="{F2324629-3838-4B5C-A194-17726DBE2A97}" srcOrd="3" destOrd="0" presId="urn:microsoft.com/office/officeart/2005/8/layout/hProcess11"/>
    <dgm:cxn modelId="{91C1C1BB-6D46-457A-8C1A-92B531E56AB0}" type="presParOf" srcId="{B822251B-9337-4668-A559-2A6A79166E2F}" destId="{CCFB337F-C911-47CD-91E6-CA48D46F9FAD}" srcOrd="4" destOrd="0" presId="urn:microsoft.com/office/officeart/2005/8/layout/hProcess11"/>
    <dgm:cxn modelId="{8C4CDC59-570D-44E5-A329-D03B034848D7}" type="presParOf" srcId="{CCFB337F-C911-47CD-91E6-CA48D46F9FAD}" destId="{79AFC8C8-C4AB-468C-9DA2-4D67C3912A1C}" srcOrd="0" destOrd="0" presId="urn:microsoft.com/office/officeart/2005/8/layout/hProcess11"/>
    <dgm:cxn modelId="{49680838-4331-475B-B349-8F0CA935942B}" type="presParOf" srcId="{CCFB337F-C911-47CD-91E6-CA48D46F9FAD}" destId="{B72D53F9-2C29-4985-A817-214A34155E83}" srcOrd="1" destOrd="0" presId="urn:microsoft.com/office/officeart/2005/8/layout/hProcess11"/>
    <dgm:cxn modelId="{E1CBCF56-8446-48F7-BC52-E40331B2BDA6}" type="presParOf" srcId="{CCFB337F-C911-47CD-91E6-CA48D46F9FAD}" destId="{241BFF4B-B902-48E0-9DF0-53AFD2B8A736}" srcOrd="2" destOrd="0" presId="urn:microsoft.com/office/officeart/2005/8/layout/hProcess11"/>
    <dgm:cxn modelId="{6FA1B53F-C1F7-4A41-A0EC-ED35F57B418D}" type="presParOf" srcId="{B822251B-9337-4668-A559-2A6A79166E2F}" destId="{F81E672B-821B-4C1A-92FF-9AC581AF7C8D}" srcOrd="5" destOrd="0" presId="urn:microsoft.com/office/officeart/2005/8/layout/hProcess11"/>
    <dgm:cxn modelId="{1E600602-DE39-4F8D-B7FA-A4658AD48632}" type="presParOf" srcId="{B822251B-9337-4668-A559-2A6A79166E2F}" destId="{B5E1E5A1-005B-40BE-8B0D-3F785AE339B2}" srcOrd="6" destOrd="0" presId="urn:microsoft.com/office/officeart/2005/8/layout/hProcess11"/>
    <dgm:cxn modelId="{A748BAB8-571E-4965-ACF5-27DC3C8C6506}" type="presParOf" srcId="{B5E1E5A1-005B-40BE-8B0D-3F785AE339B2}" destId="{C1A42450-1525-49A9-97AB-673EA252A4C6}" srcOrd="0" destOrd="0" presId="urn:microsoft.com/office/officeart/2005/8/layout/hProcess11"/>
    <dgm:cxn modelId="{BEA505E6-2025-48D1-B018-EA666CA08377}" type="presParOf" srcId="{B5E1E5A1-005B-40BE-8B0D-3F785AE339B2}" destId="{48AE8035-8D14-4440-A47F-E58279EC56D0}" srcOrd="1" destOrd="0" presId="urn:microsoft.com/office/officeart/2005/8/layout/hProcess11"/>
    <dgm:cxn modelId="{1B29F9AA-FFA8-4DCB-80D3-CE5A5CCE19CE}" type="presParOf" srcId="{B5E1E5A1-005B-40BE-8B0D-3F785AE339B2}" destId="{3C0176FF-498E-49E6-92C6-C84CBD987E9A}" srcOrd="2" destOrd="0" presId="urn:microsoft.com/office/officeart/2005/8/layout/hProcess1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AF22307-ED3E-45E0-B714-FA68517667DC}" type="datetimeFigureOut">
              <a:rPr lang="pt-BR"/>
              <a:pPr>
                <a:defRPr/>
              </a:pPr>
              <a:t>6/3/2009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4955CE2-9223-42DC-A877-69B21ADE1E0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0A6EB94-8771-4999-B175-403D93825F1B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pt-BR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955CE2-9223-42DC-A877-69B21ADE1E0D}" type="slidenum">
              <a:rPr lang="pt-BR" smtClean="0"/>
              <a:pPr>
                <a:defRPr/>
              </a:pPr>
              <a:t>10</a:t>
            </a:fld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err="1" smtClean="0"/>
              <a:t>cut</a:t>
            </a:r>
            <a:r>
              <a:rPr lang="pt-BR" dirty="0" smtClean="0"/>
              <a:t> </a:t>
            </a:r>
            <a:r>
              <a:rPr lang="pt-BR" dirty="0" err="1" smtClean="0"/>
              <a:t>fares</a:t>
            </a:r>
            <a:r>
              <a:rPr lang="pt-BR" dirty="0" smtClean="0"/>
              <a:t> </a:t>
            </a:r>
            <a:r>
              <a:rPr lang="pt-BR" dirty="0" err="1" smtClean="0"/>
              <a:t>and</a:t>
            </a:r>
            <a:r>
              <a:rPr lang="pt-BR" dirty="0" smtClean="0"/>
              <a:t> </a:t>
            </a:r>
            <a:r>
              <a:rPr lang="pt-BR" dirty="0" err="1" smtClean="0"/>
              <a:t>add</a:t>
            </a:r>
            <a:r>
              <a:rPr lang="pt-BR" dirty="0" smtClean="0"/>
              <a:t> </a:t>
            </a:r>
            <a:r>
              <a:rPr lang="pt-BR" dirty="0" err="1" smtClean="0"/>
              <a:t>flights</a:t>
            </a:r>
            <a:r>
              <a:rPr lang="pt-BR" dirty="0" smtClean="0"/>
              <a:t>. Ir ao DAC em bloco era situação muito comum no período regulatório. Fazia parte do jogo</a:t>
            </a:r>
            <a:r>
              <a:rPr lang="pt-BR" baseline="0" dirty="0" smtClean="0"/>
              <a:t> criado pela própria regulação.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955CE2-9223-42DC-A877-69B21ADE1E0D}" type="slidenum">
              <a:rPr lang="pt-BR" smtClean="0"/>
              <a:pPr>
                <a:defRPr/>
              </a:pPr>
              <a:t>11</a:t>
            </a:fld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955CE2-9223-42DC-A877-69B21ADE1E0D}" type="slidenum">
              <a:rPr lang="pt-BR" smtClean="0"/>
              <a:pPr>
                <a:defRPr/>
              </a:pPr>
              <a:t>12</a:t>
            </a:fld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955CE2-9223-42DC-A877-69B21ADE1E0D}" type="slidenum">
              <a:rPr lang="pt-BR" smtClean="0"/>
              <a:pPr>
                <a:defRPr/>
              </a:pPr>
              <a:t>13</a:t>
            </a:fld>
            <a:endParaRPr 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955CE2-9223-42DC-A877-69B21ADE1E0D}" type="slidenum">
              <a:rPr lang="pt-BR" smtClean="0"/>
              <a:pPr>
                <a:defRPr/>
              </a:pPr>
              <a:t>14</a:t>
            </a:fld>
            <a:endParaRPr 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955CE2-9223-42DC-A877-69B21ADE1E0D}" type="slidenum">
              <a:rPr lang="pt-BR" smtClean="0"/>
              <a:pPr>
                <a:defRPr/>
              </a:pPr>
              <a:t>15</a:t>
            </a:fld>
            <a:endParaRPr 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955CE2-9223-42DC-A877-69B21ADE1E0D}" type="slidenum">
              <a:rPr lang="pt-BR" smtClean="0"/>
              <a:pPr>
                <a:defRPr/>
              </a:pPr>
              <a:t>16</a:t>
            </a:fld>
            <a:endParaRPr 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955CE2-9223-42DC-A877-69B21ADE1E0D}" type="slidenum">
              <a:rPr lang="pt-BR" smtClean="0"/>
              <a:pPr>
                <a:defRPr/>
              </a:pPr>
              <a:t>17</a:t>
            </a:fld>
            <a:endParaRPr 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955CE2-9223-42DC-A877-69B21ADE1E0D}" type="slidenum">
              <a:rPr lang="pt-BR" smtClean="0"/>
              <a:pPr>
                <a:defRPr/>
              </a:pPr>
              <a:t>18</a:t>
            </a:fld>
            <a:endParaRPr 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955CE2-9223-42DC-A877-69B21ADE1E0D}" type="slidenum">
              <a:rPr lang="pt-BR" smtClean="0"/>
              <a:pPr>
                <a:defRPr/>
              </a:pPr>
              <a:t>19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955CE2-9223-42DC-A877-69B21ADE1E0D}" type="slidenum">
              <a:rPr lang="pt-BR" smtClean="0"/>
              <a:pPr>
                <a:defRPr/>
              </a:pPr>
              <a:t>2</a:t>
            </a:fld>
            <a:endParaRPr lang="pt-B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3621B-7C9A-4724-B1DA-773C9F0E7EC0}" type="slidenum">
              <a:rPr lang="pt-BR" smtClean="0"/>
              <a:pPr/>
              <a:t>20</a:t>
            </a:fld>
            <a:endParaRPr lang="pt-B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3621B-7C9A-4724-B1DA-773C9F0E7EC0}" type="slidenum">
              <a:rPr lang="pt-BR" smtClean="0"/>
              <a:pPr/>
              <a:t>21</a:t>
            </a:fld>
            <a:endParaRPr lang="pt-B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3621B-7C9A-4724-B1DA-773C9F0E7EC0}" type="slidenum">
              <a:rPr lang="pt-BR" smtClean="0"/>
              <a:pPr/>
              <a:t>22</a:t>
            </a:fld>
            <a:endParaRPr lang="pt-B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3621B-7C9A-4724-B1DA-773C9F0E7EC0}" type="slidenum">
              <a:rPr lang="pt-BR" smtClean="0"/>
              <a:pPr/>
              <a:t>23</a:t>
            </a:fld>
            <a:endParaRPr lang="pt-B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3621B-7C9A-4724-B1DA-773C9F0E7EC0}" type="slidenum">
              <a:rPr lang="pt-BR" smtClean="0"/>
              <a:pPr/>
              <a:t>24</a:t>
            </a:fld>
            <a:endParaRPr lang="pt-B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955CE2-9223-42DC-A877-69B21ADE1E0D}" type="slidenum">
              <a:rPr lang="pt-BR" smtClean="0"/>
              <a:pPr>
                <a:defRPr/>
              </a:pPr>
              <a:t>25</a:t>
            </a:fld>
            <a:endParaRPr lang="pt-B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955CE2-9223-42DC-A877-69B21ADE1E0D}" type="slidenum">
              <a:rPr lang="pt-BR" smtClean="0"/>
              <a:pPr>
                <a:defRPr/>
              </a:pPr>
              <a:t>26</a:t>
            </a:fld>
            <a:endParaRPr lang="pt-B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955CE2-9223-42DC-A877-69B21ADE1E0D}" type="slidenum">
              <a:rPr lang="pt-BR" smtClean="0"/>
              <a:pPr>
                <a:defRPr/>
              </a:pPr>
              <a:t>27</a:t>
            </a:fld>
            <a:endParaRPr lang="pt-B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955CE2-9223-42DC-A877-69B21ADE1E0D}" type="slidenum">
              <a:rPr lang="pt-BR" smtClean="0"/>
              <a:pPr>
                <a:defRPr/>
              </a:pPr>
              <a:t>28</a:t>
            </a:fld>
            <a:endParaRPr lang="pt-B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955CE2-9223-42DC-A877-69B21ADE1E0D}" type="slidenum">
              <a:rPr lang="pt-BR" smtClean="0"/>
              <a:pPr>
                <a:defRPr/>
              </a:pPr>
              <a:t>29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955CE2-9223-42DC-A877-69B21ADE1E0D}" type="slidenum">
              <a:rPr lang="pt-BR" smtClean="0"/>
              <a:pPr>
                <a:defRPr/>
              </a:pPr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955CE2-9223-42DC-A877-69B21ADE1E0D}" type="slidenum">
              <a:rPr lang="pt-BR" smtClean="0"/>
              <a:pPr>
                <a:defRPr/>
              </a:pPr>
              <a:t>30</a:t>
            </a:fld>
            <a:endParaRPr lang="pt-B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955CE2-9223-42DC-A877-69B21ADE1E0D}" type="slidenum">
              <a:rPr lang="pt-BR" smtClean="0"/>
              <a:pPr>
                <a:defRPr/>
              </a:pPr>
              <a:t>31</a:t>
            </a:fld>
            <a:endParaRPr lang="pt-B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955CE2-9223-42DC-A877-69B21ADE1E0D}" type="slidenum">
              <a:rPr lang="pt-BR" smtClean="0"/>
              <a:pPr>
                <a:defRPr/>
              </a:pPr>
              <a:t>32</a:t>
            </a:fld>
            <a:endParaRPr lang="pt-B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955CE2-9223-42DC-A877-69B21ADE1E0D}" type="slidenum">
              <a:rPr lang="pt-BR" smtClean="0"/>
              <a:pPr>
                <a:defRPr/>
              </a:pPr>
              <a:t>33</a:t>
            </a:fld>
            <a:endParaRPr lang="pt-B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955CE2-9223-42DC-A877-69B21ADE1E0D}" type="slidenum">
              <a:rPr lang="pt-BR" smtClean="0"/>
              <a:pPr>
                <a:defRPr/>
              </a:pPr>
              <a:t>34</a:t>
            </a:fld>
            <a:endParaRPr lang="pt-B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955CE2-9223-42DC-A877-69B21ADE1E0D}" type="slidenum">
              <a:rPr lang="pt-BR" smtClean="0"/>
              <a:pPr>
                <a:defRPr/>
              </a:pPr>
              <a:t>35</a:t>
            </a:fld>
            <a:endParaRPr lang="pt-B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955CE2-9223-42DC-A877-69B21ADE1E0D}" type="slidenum">
              <a:rPr lang="pt-BR" smtClean="0"/>
              <a:pPr>
                <a:defRPr/>
              </a:pPr>
              <a:t>36</a:t>
            </a:fld>
            <a:endParaRPr lang="pt-BR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955CE2-9223-42DC-A877-69B21ADE1E0D}" type="slidenum">
              <a:rPr lang="pt-BR" smtClean="0"/>
              <a:pPr>
                <a:defRPr/>
              </a:pPr>
              <a:t>37</a:t>
            </a:fld>
            <a:endParaRPr lang="pt-BR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955CE2-9223-42DC-A877-69B21ADE1E0D}" type="slidenum">
              <a:rPr lang="pt-BR" smtClean="0"/>
              <a:pPr>
                <a:defRPr/>
              </a:pPr>
              <a:t>38</a:t>
            </a:fld>
            <a:endParaRPr lang="pt-BR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955CE2-9223-42DC-A877-69B21ADE1E0D}" type="slidenum">
              <a:rPr lang="pt-BR" smtClean="0"/>
              <a:pPr>
                <a:defRPr/>
              </a:pPr>
              <a:t>39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955CE2-9223-42DC-A877-69B21ADE1E0D}" type="slidenum">
              <a:rPr lang="pt-BR" smtClean="0"/>
              <a:pPr>
                <a:defRPr/>
              </a:pPr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big </a:t>
            </a:r>
            <a:r>
              <a:rPr lang="pt-BR" dirty="0" err="1" smtClean="0"/>
              <a:t>mac</a:t>
            </a:r>
            <a:r>
              <a:rPr lang="pt-BR" dirty="0" smtClean="0"/>
              <a:t> EUA = $ 3.54;</a:t>
            </a:r>
            <a:r>
              <a:rPr lang="pt-BR" baseline="0" dirty="0" smtClean="0"/>
              <a:t> Brasil = R$ 8.02 </a:t>
            </a:r>
            <a:r>
              <a:rPr lang="pt-BR" dirty="0" smtClean="0"/>
              <a:t> (fev/09) – </a:t>
            </a:r>
            <a:r>
              <a:rPr lang="pt-BR" dirty="0" err="1" smtClean="0"/>
              <a:t>The</a:t>
            </a:r>
            <a:r>
              <a:rPr lang="pt-BR" dirty="0" smtClean="0"/>
              <a:t> </a:t>
            </a:r>
            <a:r>
              <a:rPr lang="pt-BR" dirty="0" err="1" smtClean="0"/>
              <a:t>Economist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955CE2-9223-42DC-A877-69B21ADE1E0D}" type="slidenum">
              <a:rPr lang="pt-BR" smtClean="0"/>
              <a:pPr>
                <a:defRPr/>
              </a:pPr>
              <a:t>40</a:t>
            </a:fld>
            <a:endParaRPr lang="pt-BR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955CE2-9223-42DC-A877-69B21ADE1E0D}" type="slidenum">
              <a:rPr lang="pt-BR" smtClean="0"/>
              <a:pPr>
                <a:defRPr/>
              </a:pPr>
              <a:t>41</a:t>
            </a:fld>
            <a:endParaRPr lang="pt-BR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955CE2-9223-42DC-A877-69B21ADE1E0D}" type="slidenum">
              <a:rPr lang="pt-BR" smtClean="0"/>
              <a:pPr>
                <a:defRPr/>
              </a:pPr>
              <a:t>42</a:t>
            </a:fld>
            <a:endParaRPr lang="pt-BR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3621B-7C9A-4724-B1DA-773C9F0E7EC0}" type="slidenum">
              <a:rPr lang="pt-BR" smtClean="0"/>
              <a:pPr/>
              <a:t>43</a:t>
            </a:fld>
            <a:endParaRPr lang="pt-BR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3621B-7C9A-4724-B1DA-773C9F0E7EC0}" type="slidenum">
              <a:rPr lang="pt-BR" smtClean="0"/>
              <a:pPr/>
              <a:t>44</a:t>
            </a:fld>
            <a:endParaRPr lang="pt-BR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3621B-7C9A-4724-B1DA-773C9F0E7EC0}" type="slidenum">
              <a:rPr lang="pt-BR" smtClean="0"/>
              <a:pPr/>
              <a:t>45</a:t>
            </a:fld>
            <a:endParaRPr lang="pt-BR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3621B-7C9A-4724-B1DA-773C9F0E7EC0}" type="slidenum">
              <a:rPr lang="pt-BR" smtClean="0"/>
              <a:pPr/>
              <a:t>46</a:t>
            </a:fld>
            <a:endParaRPr lang="pt-BR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3621B-7C9A-4724-B1DA-773C9F0E7EC0}" type="slidenum">
              <a:rPr lang="pt-BR" smtClean="0"/>
              <a:pPr/>
              <a:t>47</a:t>
            </a:fld>
            <a:endParaRPr lang="pt-BR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3621B-7C9A-4724-B1DA-773C9F0E7EC0}" type="slidenum">
              <a:rPr lang="pt-BR" smtClean="0"/>
              <a:pPr/>
              <a:t>48</a:t>
            </a:fld>
            <a:endParaRPr lang="pt-BR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3621B-7C9A-4724-B1DA-773C9F0E7EC0}" type="slidenum">
              <a:rPr lang="pt-BR" smtClean="0"/>
              <a:pPr/>
              <a:t>49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955CE2-9223-42DC-A877-69B21ADE1E0D}" type="slidenum">
              <a:rPr lang="pt-BR" smtClean="0"/>
              <a:pPr>
                <a:defRPr/>
              </a:pPr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3621B-7C9A-4724-B1DA-773C9F0E7EC0}" type="slidenum">
              <a:rPr lang="pt-BR" smtClean="0"/>
              <a:pPr/>
              <a:t>50</a:t>
            </a:fld>
            <a:endParaRPr lang="pt-BR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3621B-7C9A-4724-B1DA-773C9F0E7EC0}" type="slidenum">
              <a:rPr lang="pt-BR" smtClean="0"/>
              <a:pPr/>
              <a:t>51</a:t>
            </a:fld>
            <a:endParaRPr lang="pt-BR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955CE2-9223-42DC-A877-69B21ADE1E0D}" type="slidenum">
              <a:rPr lang="pt-BR" smtClean="0"/>
              <a:pPr>
                <a:defRPr/>
              </a:pPr>
              <a:t>52</a:t>
            </a:fld>
            <a:endParaRPr lang="pt-BR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3621B-7C9A-4724-B1DA-773C9F0E7EC0}" type="slidenum">
              <a:rPr lang="pt-BR" smtClean="0"/>
              <a:pPr/>
              <a:t>53</a:t>
            </a:fld>
            <a:endParaRPr lang="pt-BR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3621B-7C9A-4724-B1DA-773C9F0E7EC0}" type="slidenum">
              <a:rPr lang="pt-BR" smtClean="0"/>
              <a:pPr/>
              <a:t>54</a:t>
            </a:fld>
            <a:endParaRPr lang="pt-BR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955CE2-9223-42DC-A877-69B21ADE1E0D}" type="slidenum">
              <a:rPr lang="pt-BR" smtClean="0"/>
              <a:pPr>
                <a:defRPr/>
              </a:pPr>
              <a:t>55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955CE2-9223-42DC-A877-69B21ADE1E0D}" type="slidenum">
              <a:rPr lang="pt-BR" smtClean="0"/>
              <a:pPr>
                <a:defRPr/>
              </a:pPr>
              <a:t>6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955CE2-9223-42DC-A877-69B21ADE1E0D}" type="slidenum">
              <a:rPr lang="pt-BR" smtClean="0"/>
              <a:pPr>
                <a:defRPr/>
              </a:pPr>
              <a:t>7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955CE2-9223-42DC-A877-69B21ADE1E0D}" type="slidenum">
              <a:rPr lang="pt-BR" smtClean="0"/>
              <a:pPr>
                <a:defRPr/>
              </a:pPr>
              <a:t>8</a:t>
            </a:fld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955CE2-9223-42DC-A877-69B21ADE1E0D}" type="slidenum">
              <a:rPr lang="pt-BR" smtClean="0"/>
              <a:pPr>
                <a:defRPr/>
              </a:pPr>
              <a:t>9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AFBEB1-4446-4E5A-9652-B07944813BDD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78717A-0DAB-4E2A-95F8-E27DC8BFB22C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396DD1-AFE4-4ABA-9C93-E8370B958F9C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214446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ctr">
              <a:defRPr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000660"/>
          </a:xfrm>
        </p:spPr>
        <p:txBody>
          <a:bodyPr/>
          <a:lstStyle/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1EB4D5-516A-4A6E-81E6-E7007CCCA2E4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23CB0C-14FC-4BC0-B713-D218167EFA58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9F633B-93BC-485A-8ACC-D1E401121507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679E8C-3BD7-4A2F-B252-A68EFF54B514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BCFDFB-92E2-4EDC-B8E8-6F2CA45C532D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DA724A-D894-427A-8927-54D4DC841C97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487D05-A7E6-45C3-A488-2B1A6AA9A750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964F53C-58D0-42F2-B942-F83D3EF38ADC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emf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notesSlide" Target="../notesSlides/notesSlide46.xml"/><Relationship Id="rId7" Type="http://schemas.openxmlformats.org/officeDocument/2006/relationships/image" Target="../media/image2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8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9.emf"/><Relationship Id="rId4" Type="http://schemas.openxmlformats.org/officeDocument/2006/relationships/oleObject" Target="../embeddings/oleObject11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emf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2"/>
          <p:cNvGrpSpPr>
            <a:grpSpLocks/>
          </p:cNvGrpSpPr>
          <p:nvPr/>
        </p:nvGrpSpPr>
        <p:grpSpPr bwMode="auto">
          <a:xfrm>
            <a:off x="0" y="-26988"/>
            <a:ext cx="9144000" cy="7100888"/>
            <a:chOff x="-1" y="-26988"/>
            <a:chExt cx="9144001" cy="7100888"/>
          </a:xfrm>
        </p:grpSpPr>
        <p:pic>
          <p:nvPicPr>
            <p:cNvPr id="12295" name="Picture 6" descr="asa"/>
            <p:cNvPicPr>
              <a:picLocks noChangeAspect="1" noChangeArrowheads="1"/>
            </p:cNvPicPr>
            <p:nvPr/>
          </p:nvPicPr>
          <p:blipFill>
            <a:blip r:embed="rId3"/>
            <a:srcRect b="2859"/>
            <a:stretch>
              <a:fillRect/>
            </a:stretch>
          </p:blipFill>
          <p:spPr bwMode="auto">
            <a:xfrm>
              <a:off x="0" y="981075"/>
              <a:ext cx="9144000" cy="6092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6" name="Picture 1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-26988"/>
              <a:ext cx="9144000" cy="1125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7" name="Picture 1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-1" y="333375"/>
              <a:ext cx="9109075" cy="1125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8" name="Picture 10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647700"/>
              <a:ext cx="9144000" cy="1125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00224" y="2662236"/>
            <a:ext cx="6400800" cy="695326"/>
          </a:xfrm>
        </p:spPr>
        <p:txBody>
          <a:bodyPr>
            <a:noAutofit/>
          </a:bodyPr>
          <a:lstStyle/>
          <a:p>
            <a:pPr algn="ctr"/>
            <a:r>
              <a:rPr lang="pt-BR" sz="1800" b="1" dirty="0" smtClean="0">
                <a:solidFill>
                  <a:schemeClr val="tx1"/>
                </a:solidFill>
              </a:rPr>
              <a:t>Alessandro V. M. Oliveira</a:t>
            </a:r>
          </a:p>
          <a:p>
            <a:pPr algn="ctr"/>
            <a:r>
              <a:rPr lang="pt-BR" sz="1800" b="1" dirty="0" smtClean="0">
                <a:solidFill>
                  <a:schemeClr val="tx1"/>
                </a:solidFill>
              </a:rPr>
              <a:t>Núcleo de Economia dos Transportes – ITA</a:t>
            </a: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0" y="1214422"/>
            <a:ext cx="914400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pt-BR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Estudo de Condutas Competitivas e das Interfaces entre as Autoridades Regulatória e Antitruste no Transporte Aéreo</a:t>
            </a:r>
          </a:p>
        </p:txBody>
      </p:sp>
      <p:pic>
        <p:nvPicPr>
          <p:cNvPr id="11" name="Imagem 10" descr="C:\Documents and Settings\Admin\Meus documentos\_NECTAR\_Bases NECTAR\_Banco de Papers\_Papers Nectar\_DTS\banner-bc-pt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57422" y="214290"/>
            <a:ext cx="4730712" cy="7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aixaDeTexto 9"/>
          <p:cNvSpPr txBox="1"/>
          <p:nvPr/>
        </p:nvSpPr>
        <p:spPr>
          <a:xfrm>
            <a:off x="6215074" y="6500834"/>
            <a:ext cx="30718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Workshop IPEA, 06/03/2009</a:t>
            </a:r>
            <a:endParaRPr lang="pt-B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Na 2ª Feira Seguinte, 9/8/1999</a:t>
            </a:r>
            <a:endParaRPr lang="pt-BR" dirty="0"/>
          </a:p>
        </p:txBody>
      </p:sp>
      <p:grpSp>
        <p:nvGrpSpPr>
          <p:cNvPr id="3" name="Grupo 14"/>
          <p:cNvGrpSpPr/>
          <p:nvPr/>
        </p:nvGrpSpPr>
        <p:grpSpPr>
          <a:xfrm>
            <a:off x="2576299" y="1928802"/>
            <a:ext cx="3067271" cy="1678237"/>
            <a:chOff x="2576299" y="1928802"/>
            <a:chExt cx="3067271" cy="1678237"/>
          </a:xfrm>
        </p:grpSpPr>
        <p:sp>
          <p:nvSpPr>
            <p:cNvPr id="6" name="CaixaDeTexto 5"/>
            <p:cNvSpPr txBox="1"/>
            <p:nvPr/>
          </p:nvSpPr>
          <p:spPr>
            <a:xfrm>
              <a:off x="4786314" y="1928802"/>
              <a:ext cx="8572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 smtClean="0">
                  <a:solidFill>
                    <a:srgbClr val="FF0000"/>
                  </a:solidFill>
                </a:rPr>
                <a:t>+7%</a:t>
              </a:r>
              <a:endParaRPr lang="pt-BR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1" name="Elipse 10"/>
            <p:cNvSpPr/>
            <p:nvPr/>
          </p:nvSpPr>
          <p:spPr>
            <a:xfrm rot="1736585">
              <a:off x="2576299" y="1964514"/>
              <a:ext cx="571504" cy="1642525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13" name="Conector de seta reta 12"/>
            <p:cNvCxnSpPr>
              <a:stCxn id="6" idx="1"/>
            </p:cNvCxnSpPr>
            <p:nvPr/>
          </p:nvCxnSpPr>
          <p:spPr>
            <a:xfrm rot="10800000" flipV="1">
              <a:off x="3500430" y="2159635"/>
              <a:ext cx="1285884" cy="26923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upo 31"/>
          <p:cNvGrpSpPr/>
          <p:nvPr/>
        </p:nvGrpSpPr>
        <p:grpSpPr>
          <a:xfrm>
            <a:off x="7000892" y="1643050"/>
            <a:ext cx="1000132" cy="3214709"/>
            <a:chOff x="2504861" y="928670"/>
            <a:chExt cx="1000132" cy="3214709"/>
          </a:xfrm>
        </p:grpSpPr>
        <p:sp>
          <p:nvSpPr>
            <p:cNvPr id="33" name="CaixaDeTexto 32"/>
            <p:cNvSpPr txBox="1"/>
            <p:nvPr/>
          </p:nvSpPr>
          <p:spPr>
            <a:xfrm>
              <a:off x="2504861" y="928670"/>
              <a:ext cx="10001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 smtClean="0">
                  <a:solidFill>
                    <a:srgbClr val="FF0000"/>
                  </a:solidFill>
                </a:rPr>
                <a:t>+10%</a:t>
              </a:r>
              <a:endParaRPr lang="pt-BR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34" name="Elipse 33"/>
            <p:cNvSpPr/>
            <p:nvPr/>
          </p:nvSpPr>
          <p:spPr>
            <a:xfrm>
              <a:off x="2504861" y="1907840"/>
              <a:ext cx="928694" cy="2235539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35" name="Conector de seta reta 34"/>
            <p:cNvCxnSpPr/>
            <p:nvPr/>
          </p:nvCxnSpPr>
          <p:spPr>
            <a:xfrm>
              <a:off x="3004927" y="1302379"/>
              <a:ext cx="71438" cy="483547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571612"/>
            <a:ext cx="7624782" cy="4757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9" name="Grupo 38"/>
          <p:cNvGrpSpPr/>
          <p:nvPr/>
        </p:nvGrpSpPr>
        <p:grpSpPr>
          <a:xfrm>
            <a:off x="4857752" y="1857364"/>
            <a:ext cx="2719206" cy="2249740"/>
            <a:chOff x="4857752" y="1857364"/>
            <a:chExt cx="2719206" cy="2249740"/>
          </a:xfrm>
        </p:grpSpPr>
        <p:grpSp>
          <p:nvGrpSpPr>
            <p:cNvPr id="5" name="Grupo 24"/>
            <p:cNvGrpSpPr/>
            <p:nvPr/>
          </p:nvGrpSpPr>
          <p:grpSpPr>
            <a:xfrm>
              <a:off x="4857752" y="1857364"/>
              <a:ext cx="2719206" cy="2249740"/>
              <a:chOff x="428596" y="1357298"/>
              <a:chExt cx="2719206" cy="2249740"/>
            </a:xfrm>
          </p:grpSpPr>
          <p:sp>
            <p:nvSpPr>
              <p:cNvPr id="15" name="Elipse 14"/>
              <p:cNvSpPr/>
              <p:nvPr/>
            </p:nvSpPr>
            <p:spPr>
              <a:xfrm rot="1736585">
                <a:off x="2576298" y="1964513"/>
                <a:ext cx="571504" cy="1642525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9" name="CaixaDeTexto 18"/>
              <p:cNvSpPr txBox="1"/>
              <p:nvPr/>
            </p:nvSpPr>
            <p:spPr>
              <a:xfrm>
                <a:off x="428596" y="1357298"/>
                <a:ext cx="221457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600" b="1" dirty="0" err="1" smtClean="0">
                    <a:solidFill>
                      <a:srgbClr val="FF0000"/>
                    </a:solidFill>
                  </a:rPr>
                  <a:t>Tam</a:t>
                </a:r>
                <a:r>
                  <a:rPr lang="pt-BR" sz="1600" b="1" dirty="0" smtClean="0">
                    <a:solidFill>
                      <a:srgbClr val="FF0000"/>
                    </a:solidFill>
                  </a:rPr>
                  <a:t> e Varig/Rio-Sul</a:t>
                </a:r>
                <a:br>
                  <a:rPr lang="pt-BR" sz="1600" b="1" dirty="0" smtClean="0">
                    <a:solidFill>
                      <a:srgbClr val="FF0000"/>
                    </a:solidFill>
                  </a:rPr>
                </a:br>
                <a:r>
                  <a:rPr lang="pt-BR" sz="1600" b="1" dirty="0" smtClean="0">
                    <a:solidFill>
                      <a:srgbClr val="FF0000"/>
                    </a:solidFill>
                  </a:rPr>
                  <a:t>+ 10%</a:t>
                </a:r>
                <a:endParaRPr lang="pt-BR" sz="1600" b="1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22" name="Conector de seta reta 21"/>
            <p:cNvCxnSpPr/>
            <p:nvPr/>
          </p:nvCxnSpPr>
          <p:spPr>
            <a:xfrm rot="16200000" flipH="1">
              <a:off x="6036480" y="2464586"/>
              <a:ext cx="857255" cy="78581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38" name="Grupo 37"/>
          <p:cNvGrpSpPr/>
          <p:nvPr/>
        </p:nvGrpSpPr>
        <p:grpSpPr>
          <a:xfrm>
            <a:off x="3786182" y="3583086"/>
            <a:ext cx="3968558" cy="1716573"/>
            <a:chOff x="3786182" y="3583086"/>
            <a:chExt cx="3968558" cy="1716573"/>
          </a:xfrm>
        </p:grpSpPr>
        <p:grpSp>
          <p:nvGrpSpPr>
            <p:cNvPr id="27" name="Grupo 24"/>
            <p:cNvGrpSpPr/>
            <p:nvPr/>
          </p:nvGrpSpPr>
          <p:grpSpPr>
            <a:xfrm>
              <a:off x="3786182" y="3583086"/>
              <a:ext cx="3968558" cy="1716573"/>
              <a:chOff x="-642974" y="2082888"/>
              <a:chExt cx="3968558" cy="1716573"/>
            </a:xfrm>
          </p:grpSpPr>
          <p:sp>
            <p:nvSpPr>
              <p:cNvPr id="28" name="Elipse 27"/>
              <p:cNvSpPr/>
              <p:nvPr/>
            </p:nvSpPr>
            <p:spPr>
              <a:xfrm rot="1437734">
                <a:off x="2688949" y="2082888"/>
                <a:ext cx="636635" cy="1379379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9" name="CaixaDeTexto 28"/>
              <p:cNvSpPr txBox="1"/>
              <p:nvPr/>
            </p:nvSpPr>
            <p:spPr>
              <a:xfrm>
                <a:off x="-642974" y="3214686"/>
                <a:ext cx="221457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600" b="1" dirty="0" smtClean="0">
                    <a:solidFill>
                      <a:srgbClr val="FF0000"/>
                    </a:solidFill>
                  </a:rPr>
                  <a:t>Vasp e Transbrasil</a:t>
                </a:r>
                <a:br>
                  <a:rPr lang="pt-BR" sz="1600" b="1" dirty="0" smtClean="0">
                    <a:solidFill>
                      <a:srgbClr val="FF0000"/>
                    </a:solidFill>
                  </a:rPr>
                </a:br>
                <a:r>
                  <a:rPr lang="pt-BR" sz="1600" b="1" dirty="0" smtClean="0">
                    <a:solidFill>
                      <a:srgbClr val="FF0000"/>
                    </a:solidFill>
                  </a:rPr>
                  <a:t>+ 10%</a:t>
                </a:r>
                <a:endParaRPr lang="pt-BR" sz="1600" b="1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30" name="Conector de seta reta 29"/>
            <p:cNvCxnSpPr/>
            <p:nvPr/>
          </p:nvCxnSpPr>
          <p:spPr>
            <a:xfrm flipV="1">
              <a:off x="5857884" y="4714884"/>
              <a:ext cx="1000132" cy="14287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40" name="Retângulo 39"/>
          <p:cNvSpPr/>
          <p:nvPr/>
        </p:nvSpPr>
        <p:spPr>
          <a:xfrm>
            <a:off x="6786578" y="1714488"/>
            <a:ext cx="1500198" cy="37147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2857496"/>
            <a:ext cx="1500971" cy="995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Espaço Reservado para Número de Slide 2"/>
          <p:cNvSpPr txBox="1">
            <a:spLocks/>
          </p:cNvSpPr>
          <p:nvPr/>
        </p:nvSpPr>
        <p:spPr>
          <a:xfrm>
            <a:off x="8243942" y="6492899"/>
            <a:ext cx="75721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#</a:t>
            </a:r>
            <a:fld id="{D1AFBEB1-4446-4E5A-9652-B07944813BDD}" type="slidenum">
              <a:rPr kumimoji="0" lang="pt-BR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r>
              <a:rPr kumimoji="0" lang="pt-B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/55</a:t>
            </a: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2357422" y="6429396"/>
            <a:ext cx="50720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/>
              <a:t>Tarifas Cheias da Ponte Aérea. Fonte: </a:t>
            </a:r>
            <a:r>
              <a:rPr lang="pt-BR" sz="1600" dirty="0" err="1" smtClean="0"/>
              <a:t>ATPCO</a:t>
            </a:r>
            <a:endParaRPr lang="pt-BR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27 de Março de 2000</a:t>
            </a:r>
            <a:endParaRPr lang="pt-BR" dirty="0"/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214282" y="1500174"/>
            <a:ext cx="8643998" cy="5143536"/>
          </a:xfrm>
          <a:prstGeom prst="rect">
            <a:avLst/>
          </a:prstGeom>
          <a:solidFill>
            <a:schemeClr val="accent2"/>
          </a:solidFill>
        </p:spPr>
        <p:txBody>
          <a:bodyPr>
            <a:normAutofit fontScale="77500" lnSpcReduction="20000"/>
          </a:bodyPr>
          <a:lstStyle/>
          <a:p>
            <a:pPr algn="ctr">
              <a:lnSpc>
                <a:spcPct val="120000"/>
              </a:lnSpc>
              <a:spcAft>
                <a:spcPts val="600"/>
              </a:spcAft>
            </a:pPr>
            <a:endParaRPr lang="pt-BR" sz="2400" dirty="0" smtClean="0"/>
          </a:p>
          <a:p>
            <a:pPr algn="ctr">
              <a:lnSpc>
                <a:spcPct val="120000"/>
              </a:lnSpc>
              <a:spcAft>
                <a:spcPts val="600"/>
              </a:spcAft>
            </a:pPr>
            <a:r>
              <a:rPr lang="pt-BR" sz="3400" dirty="0" smtClean="0"/>
              <a:t>Governo Investiga Cartel de Empresas Aéreas</a:t>
            </a:r>
          </a:p>
          <a:p>
            <a:pPr algn="ctr">
              <a:lnSpc>
                <a:spcPct val="120000"/>
              </a:lnSpc>
              <a:spcAft>
                <a:spcPts val="600"/>
              </a:spcAft>
            </a:pPr>
            <a:r>
              <a:rPr lang="pt-BR" sz="2400" dirty="0" smtClean="0"/>
              <a:t>Agência Estado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pt-BR" sz="2400" dirty="0" smtClean="0"/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pt-BR" sz="2500" dirty="0" smtClean="0"/>
              <a:t>	A </a:t>
            </a:r>
            <a:r>
              <a:rPr lang="pt-BR" sz="2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Secretaria de Direito Econômico </a:t>
            </a:r>
            <a:r>
              <a:rPr lang="pt-BR" sz="2500" dirty="0" smtClean="0"/>
              <a:t>(</a:t>
            </a:r>
            <a:r>
              <a:rPr lang="pt-BR" sz="2500" dirty="0" err="1" smtClean="0"/>
              <a:t>SDE</a:t>
            </a:r>
            <a:r>
              <a:rPr lang="pt-BR" sz="2500" dirty="0" smtClean="0"/>
              <a:t>) do Ministério da Justiça abriu hoje processo  administrativo contra as quatro maiores companhias aéreas do País. TAM, Varig, </a:t>
            </a:r>
            <a:r>
              <a:rPr lang="pt-BR" sz="2500" dirty="0" err="1" smtClean="0"/>
              <a:t>TransBrasil</a:t>
            </a:r>
            <a:r>
              <a:rPr lang="pt-BR" sz="2500" dirty="0" smtClean="0"/>
              <a:t> e Vasp são acusadas de formar </a:t>
            </a:r>
            <a:r>
              <a:rPr lang="pt-BR" sz="2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cartel para elevar os preços de suas tarifas, atuando de forma combinada e uniforme</a:t>
            </a:r>
            <a:r>
              <a:rPr lang="pt-BR" sz="2500" dirty="0" smtClean="0"/>
              <a:t>. Em agosto do ano passado, as empresas reajustaram as tarifas com o mesmo porcentual (10%) e no mesmo dia.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pt-BR" sz="2500" dirty="0" smtClean="0"/>
              <a:t>	As empresas estão sendo processadas com base na Lei 8.884 (antitruste) e poderão ser punidas com </a:t>
            </a:r>
            <a:r>
              <a:rPr lang="pt-BR" sz="2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multas que vão de 1% a 30% de seu faturamento anual bruto</a:t>
            </a:r>
            <a:r>
              <a:rPr lang="pt-BR" sz="2500" dirty="0" smtClean="0"/>
              <a:t>, contabilizado no ano anterior ao julgamento do caso.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No </a:t>
            </a:r>
            <a:r>
              <a:rPr lang="pt-BR" dirty="0" err="1" smtClean="0"/>
              <a:t>CADE</a:t>
            </a:r>
            <a:r>
              <a:rPr lang="pt-BR" dirty="0" smtClean="0"/>
              <a:t>, em 2004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endParaRPr lang="pt-BR" dirty="0" smtClean="0"/>
          </a:p>
          <a:p>
            <a:r>
              <a:rPr lang="pt-B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votos </a:t>
            </a:r>
            <a:r>
              <a:rPr lang="pt-BR" dirty="0" smtClean="0"/>
              <a:t>pela condenação (Conselheiros </a:t>
            </a:r>
            <a:r>
              <a:rPr lang="pt-BR" dirty="0" err="1" smtClean="0"/>
              <a:t>Scallope</a:t>
            </a:r>
            <a:r>
              <a:rPr lang="pt-BR" dirty="0" smtClean="0"/>
              <a:t>, Prado e Pfeiffer), contra </a:t>
            </a:r>
            <a:r>
              <a:rPr lang="pt-B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votos </a:t>
            </a:r>
            <a:r>
              <a:rPr lang="pt-BR" dirty="0" smtClean="0"/>
              <a:t>pelo arquivamento do processo (Conselheiros Andrade e Farina). </a:t>
            </a:r>
          </a:p>
          <a:p>
            <a:r>
              <a:rPr lang="pt-BR" dirty="0" smtClean="0"/>
              <a:t>Cada empresa foi multada em 1% (um por cento) de seu </a:t>
            </a:r>
            <a:r>
              <a:rPr lang="pt-B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faturamento anual na rota </a:t>
            </a:r>
            <a:r>
              <a:rPr lang="pt-BR" dirty="0" smtClean="0"/>
              <a:t>em 1999</a:t>
            </a:r>
          </a:p>
          <a:p>
            <a:r>
              <a:rPr lang="pt-BR" dirty="0" smtClean="0"/>
              <a:t>Valor de R$ 633.695,04 (</a:t>
            </a:r>
            <a:r>
              <a:rPr lang="pt-BR" dirty="0" err="1" smtClean="0"/>
              <a:t>Tam</a:t>
            </a:r>
            <a:r>
              <a:rPr lang="pt-BR" dirty="0" smtClean="0"/>
              <a:t>),</a:t>
            </a:r>
            <a:br>
              <a:rPr lang="pt-BR" dirty="0" smtClean="0"/>
            </a:br>
            <a:r>
              <a:rPr lang="pt-BR" dirty="0" smtClean="0"/>
              <a:t>R$ 3.213.214,42 (Varig)</a:t>
            </a:r>
          </a:p>
          <a:p>
            <a:r>
              <a:rPr lang="pt-BR" dirty="0" smtClean="0"/>
              <a:t>Proibidas de fixar e divulgar aos seus concorrentes a redução paralela de descontos e reajustes aplicados, por qualquer meio de divulgação</a:t>
            </a:r>
            <a:endParaRPr lang="pt-BR" dirty="0"/>
          </a:p>
        </p:txBody>
      </p:sp>
      <p:sp>
        <p:nvSpPr>
          <p:cNvPr id="4" name="Espaço Reservado para Número de Slide 2"/>
          <p:cNvSpPr txBox="1">
            <a:spLocks/>
          </p:cNvSpPr>
          <p:nvPr/>
        </p:nvSpPr>
        <p:spPr>
          <a:xfrm>
            <a:off x="8243942" y="6492899"/>
            <a:ext cx="75721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#</a:t>
            </a:r>
            <a:fld id="{D1AFBEB1-4446-4E5A-9652-B07944813BDD}" type="slidenum">
              <a:rPr kumimoji="0" lang="pt-BR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r>
              <a:rPr kumimoji="0" lang="pt-B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/55</a:t>
            </a: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Retrospectiva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2643206"/>
          </a:xfrm>
        </p:spPr>
        <p:txBody>
          <a:bodyPr>
            <a:normAutofit/>
          </a:bodyPr>
          <a:lstStyle/>
          <a:p>
            <a:r>
              <a:rPr lang="pt-BR" dirty="0" smtClean="0"/>
              <a:t>20/01/2000 - Representação da </a:t>
            </a:r>
            <a:r>
              <a:rPr lang="pt-BR" dirty="0" err="1" smtClean="0"/>
              <a:t>SEAE</a:t>
            </a:r>
            <a:r>
              <a:rPr lang="pt-BR" dirty="0" smtClean="0"/>
              <a:t> à </a:t>
            </a:r>
            <a:r>
              <a:rPr lang="pt-BR" dirty="0" err="1" smtClean="0"/>
              <a:t>SDE</a:t>
            </a:r>
            <a:endParaRPr lang="pt-BR" dirty="0" smtClean="0"/>
          </a:p>
          <a:p>
            <a:r>
              <a:rPr lang="pt-BR" dirty="0" smtClean="0"/>
              <a:t>27/03/2000 - Abertura de Processo da </a:t>
            </a:r>
            <a:r>
              <a:rPr lang="pt-BR" dirty="0" err="1" smtClean="0"/>
              <a:t>SDE</a:t>
            </a:r>
            <a:endParaRPr lang="pt-BR" dirty="0" smtClean="0"/>
          </a:p>
          <a:p>
            <a:r>
              <a:rPr lang="pt-BR" dirty="0" smtClean="0"/>
              <a:t>15/09/2004 - Condenação pelo </a:t>
            </a:r>
            <a:r>
              <a:rPr lang="pt-BR" dirty="0" err="1" smtClean="0"/>
              <a:t>CADE</a:t>
            </a:r>
            <a:endParaRPr lang="pt-BR" dirty="0" smtClean="0"/>
          </a:p>
          <a:p>
            <a:r>
              <a:rPr lang="pt-BR" dirty="0" smtClean="0"/>
              <a:t>09/05/2008 - Confirmação pela Justiça Federal</a:t>
            </a:r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214282" y="4071942"/>
            <a:ext cx="8643998" cy="1214446"/>
          </a:xfrm>
          <a:prstGeom prst="rect">
            <a:avLst/>
          </a:prstGeom>
          <a:solidFill>
            <a:schemeClr val="accent2"/>
          </a:solidFill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  <a:spcAft>
                <a:spcPts val="600"/>
              </a:spcAft>
            </a:pPr>
            <a:r>
              <a:rPr lang="pt-BR" sz="1400" dirty="0" smtClean="0"/>
              <a:t>o Juiz da 3ª Vara Federal: "andou bem a autoridade antitruste quando entendeu se constituir indício a reunião realizada pelas empresas aéreas. É dizer: </a:t>
            </a:r>
            <a:r>
              <a:rPr lang="pt-BR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não é a aritmética </a:t>
            </a:r>
            <a:r>
              <a:rPr lang="pt-BR" sz="1400" dirty="0" smtClean="0"/>
              <a:t>quem dirá acerca da existência ou não de práticas </a:t>
            </a:r>
            <a:r>
              <a:rPr lang="pt-BR" sz="1400" dirty="0" err="1" smtClean="0"/>
              <a:t>anticoncorrenciais</a:t>
            </a:r>
            <a:r>
              <a:rPr lang="pt-BR" sz="1400" dirty="0" smtClean="0"/>
              <a:t>, mas os </a:t>
            </a:r>
            <a:r>
              <a:rPr lang="pt-BR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efeitos das condutas comerciais </a:t>
            </a:r>
            <a:r>
              <a:rPr lang="pt-BR" sz="1400" dirty="0" smtClean="0"/>
              <a:t>dos agentes inseridos no mesmo mercado relevante geográfico e material".</a:t>
            </a:r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214282" y="5429264"/>
            <a:ext cx="8643998" cy="928694"/>
          </a:xfrm>
          <a:prstGeom prst="rect">
            <a:avLst/>
          </a:prstGeom>
          <a:solidFill>
            <a:schemeClr val="accent2"/>
          </a:solidFill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  <a:spcAft>
                <a:spcPts val="600"/>
              </a:spcAft>
            </a:pPr>
            <a:r>
              <a:rPr lang="pt-BR" sz="1400" dirty="0" smtClean="0"/>
              <a:t>Mas também: "as provas dos autos em conjunto, levam à </a:t>
            </a:r>
            <a:r>
              <a:rPr lang="pt-BR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inevitável conclusão de que os autores fizeram acordos horizontais</a:t>
            </a:r>
            <a:r>
              <a:rPr lang="pt-BR" sz="1400" dirty="0" smtClean="0"/>
              <a:t> a fim de fixar preços uniformes. </a:t>
            </a:r>
            <a:r>
              <a:rPr lang="pt-BR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Construíram cartel </a:t>
            </a:r>
            <a:r>
              <a:rPr lang="pt-BR" sz="1400" dirty="0" smtClean="0"/>
              <a:t>e prejudicaram os consumidores."</a:t>
            </a:r>
          </a:p>
        </p:txBody>
      </p:sp>
      <p:sp>
        <p:nvSpPr>
          <p:cNvPr id="10" name="Espaço Reservado para Número de Slide 2"/>
          <p:cNvSpPr txBox="1">
            <a:spLocks/>
          </p:cNvSpPr>
          <p:nvPr/>
        </p:nvSpPr>
        <p:spPr>
          <a:xfrm>
            <a:off x="8243942" y="6492899"/>
            <a:ext cx="75721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#</a:t>
            </a:r>
            <a:fld id="{D1AFBEB1-4446-4E5A-9652-B07944813BDD}" type="slidenum">
              <a:rPr kumimoji="0" lang="pt-BR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r>
              <a:rPr kumimoji="0" lang="pt-B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/55</a:t>
            </a: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Retrospectiva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3143272"/>
          </a:xfrm>
        </p:spPr>
        <p:txBody>
          <a:bodyPr>
            <a:normAutofit/>
          </a:bodyPr>
          <a:lstStyle/>
          <a:p>
            <a:r>
              <a:rPr lang="pt-BR" dirty="0" smtClean="0"/>
              <a:t>20/01/2000 - Representação da </a:t>
            </a:r>
            <a:r>
              <a:rPr lang="pt-BR" dirty="0" err="1" smtClean="0"/>
              <a:t>SEAE</a:t>
            </a:r>
            <a:r>
              <a:rPr lang="pt-BR" dirty="0" smtClean="0"/>
              <a:t> à </a:t>
            </a:r>
            <a:r>
              <a:rPr lang="pt-BR" dirty="0" err="1" smtClean="0"/>
              <a:t>SDE</a:t>
            </a:r>
            <a:endParaRPr lang="pt-BR" dirty="0" smtClean="0"/>
          </a:p>
          <a:p>
            <a:r>
              <a:rPr lang="pt-BR" dirty="0" smtClean="0"/>
              <a:t>27/03/2000 - Abertura de Processo da </a:t>
            </a:r>
            <a:r>
              <a:rPr lang="pt-BR" dirty="0" err="1" smtClean="0"/>
              <a:t>SDE</a:t>
            </a:r>
            <a:endParaRPr lang="pt-BR" dirty="0" smtClean="0"/>
          </a:p>
          <a:p>
            <a:r>
              <a:rPr lang="pt-BR" dirty="0" smtClean="0"/>
              <a:t>15/09/2004 - Condenação pelo </a:t>
            </a:r>
            <a:r>
              <a:rPr lang="pt-BR" dirty="0" err="1" smtClean="0"/>
              <a:t>CADE</a:t>
            </a:r>
            <a:endParaRPr lang="pt-BR" dirty="0" smtClean="0"/>
          </a:p>
          <a:p>
            <a:r>
              <a:rPr lang="pt-BR" dirty="0" smtClean="0"/>
              <a:t>09/05/2008 - Confirmação pela Justiça Federal</a:t>
            </a:r>
          </a:p>
          <a:p>
            <a:r>
              <a:rPr lang="pt-BR" dirty="0" smtClean="0"/>
              <a:t>04/12/2008 - Recurso apresentado ao TRF</a:t>
            </a:r>
            <a:endParaRPr lang="pt-BR" dirty="0"/>
          </a:p>
        </p:txBody>
      </p:sp>
      <p:graphicFrame>
        <p:nvGraphicFramePr>
          <p:cNvPr id="5" name="Diagrama 4"/>
          <p:cNvGraphicFramePr/>
          <p:nvPr/>
        </p:nvGraphicFramePr>
        <p:xfrm>
          <a:off x="428596" y="4572008"/>
          <a:ext cx="8501122" cy="2063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Espaço Reservado para Número de Slide 2"/>
          <p:cNvSpPr txBox="1">
            <a:spLocks/>
          </p:cNvSpPr>
          <p:nvPr/>
        </p:nvSpPr>
        <p:spPr>
          <a:xfrm>
            <a:off x="8243942" y="6492899"/>
            <a:ext cx="75721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#</a:t>
            </a:r>
            <a:fld id="{D1AFBEB1-4446-4E5A-9652-B07944813BDD}" type="slidenum">
              <a:rPr kumimoji="0" lang="pt-BR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r>
              <a:rPr kumimoji="0" lang="pt-B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/55</a:t>
            </a: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Literatura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429264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/>
              <a:t>Mensuração do poder de mercado</a:t>
            </a:r>
          </a:p>
          <a:p>
            <a:pPr lvl="1"/>
            <a:r>
              <a:rPr lang="pt-BR" dirty="0" smtClean="0"/>
              <a:t>Modelos de parâmetro de conduta</a:t>
            </a:r>
            <a:br>
              <a:rPr lang="pt-BR" dirty="0" smtClean="0"/>
            </a:br>
            <a:r>
              <a:rPr lang="pt-BR" dirty="0" smtClean="0"/>
              <a:t>(“parâmetro livre”): resenha de Bresnahan (1989), Crítica de Corts (Corts, 1999, Kim &amp; </a:t>
            </a:r>
            <a:r>
              <a:rPr lang="pt-BR" dirty="0" err="1" smtClean="0"/>
              <a:t>Knittel</a:t>
            </a:r>
            <a:r>
              <a:rPr lang="pt-BR" dirty="0" smtClean="0"/>
              <a:t>, 2004) e endereçamento de Puller (2008)</a:t>
            </a:r>
          </a:p>
          <a:p>
            <a:pPr lvl="1"/>
            <a:r>
              <a:rPr lang="pt-BR" dirty="0" smtClean="0"/>
              <a:t>Abordagem de “Menu”:</a:t>
            </a:r>
          </a:p>
          <a:p>
            <a:pPr lvl="2"/>
            <a:r>
              <a:rPr lang="pt-BR" dirty="0" smtClean="0"/>
              <a:t>uso de conjunto de modelos de conduta de oligopólio e ranqueá-los de acordo com o seu ajuste aos dados</a:t>
            </a:r>
          </a:p>
          <a:p>
            <a:pPr lvl="3"/>
            <a:r>
              <a:rPr lang="pt-BR" dirty="0" smtClean="0"/>
              <a:t>por estimação das diferentes funções de oferta, uma para cada modelo concorrente e depois testes </a:t>
            </a:r>
            <a:r>
              <a:rPr lang="pt-BR" i="1" dirty="0" err="1" smtClean="0"/>
              <a:t>non-nested</a:t>
            </a:r>
            <a:r>
              <a:rPr lang="pt-BR" i="1" dirty="0" smtClean="0"/>
              <a:t> (</a:t>
            </a:r>
            <a:r>
              <a:rPr lang="pt-BR" dirty="0" err="1" smtClean="0"/>
              <a:t>Gasmi</a:t>
            </a:r>
            <a:r>
              <a:rPr lang="pt-BR" dirty="0" smtClean="0"/>
              <a:t>, </a:t>
            </a:r>
            <a:r>
              <a:rPr lang="pt-BR" dirty="0" err="1" smtClean="0"/>
              <a:t>Laffont</a:t>
            </a:r>
            <a:r>
              <a:rPr lang="pt-BR" dirty="0" smtClean="0"/>
              <a:t> &amp; </a:t>
            </a:r>
            <a:r>
              <a:rPr lang="pt-BR" dirty="0" err="1" smtClean="0"/>
              <a:t>Vuong</a:t>
            </a:r>
            <a:r>
              <a:rPr lang="pt-BR" dirty="0" smtClean="0"/>
              <a:t>, 1992; </a:t>
            </a:r>
            <a:r>
              <a:rPr lang="pt-BR" dirty="0" err="1" smtClean="0"/>
              <a:t>Villas-Boas</a:t>
            </a:r>
            <a:r>
              <a:rPr lang="pt-BR" dirty="0" smtClean="0"/>
              <a:t>, 2007)</a:t>
            </a:r>
          </a:p>
          <a:p>
            <a:pPr lvl="3"/>
            <a:r>
              <a:rPr lang="pt-BR" dirty="0" smtClean="0"/>
              <a:t>por estimação da demanda e “calibração” de parâmetros para cômputo das margens preço-custo decorrentes dos modelos e compará-las com as margens observadas (Nevo, 2001; </a:t>
            </a:r>
            <a:r>
              <a:rPr lang="pt-BR" dirty="0" err="1" smtClean="0"/>
              <a:t>Slade</a:t>
            </a:r>
            <a:r>
              <a:rPr lang="pt-BR" dirty="0" smtClean="0"/>
              <a:t>, 2004).</a:t>
            </a:r>
          </a:p>
          <a:p>
            <a:pPr lvl="1"/>
            <a:endParaRPr lang="pt-BR" dirty="0" smtClean="0"/>
          </a:p>
        </p:txBody>
      </p:sp>
      <p:sp>
        <p:nvSpPr>
          <p:cNvPr id="4" name="Espaço Reservado para Número de Slide 2"/>
          <p:cNvSpPr txBox="1">
            <a:spLocks/>
          </p:cNvSpPr>
          <p:nvPr/>
        </p:nvSpPr>
        <p:spPr>
          <a:xfrm>
            <a:off x="8243942" y="6492899"/>
            <a:ext cx="75721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#</a:t>
            </a:r>
            <a:fld id="{D1AFBEB1-4446-4E5A-9652-B07944813BDD}" type="slidenum">
              <a:rPr kumimoji="0" lang="pt-BR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r>
              <a:rPr kumimoji="0" lang="pt-B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/55</a:t>
            </a: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Literatura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Estimação da taxa de repasse de custos nos preços (</a:t>
            </a:r>
            <a:r>
              <a:rPr lang="pt-BR" i="1" dirty="0" err="1" smtClean="0"/>
              <a:t>pass-through</a:t>
            </a:r>
            <a:r>
              <a:rPr lang="pt-BR" dirty="0" smtClean="0"/>
              <a:t>): repasse de impostos, de variação nos preços dos insumos, da taxa de câmbio em insumos dolarizados, de eficiências de fusão, etc.</a:t>
            </a:r>
          </a:p>
          <a:p>
            <a:r>
              <a:rPr lang="pt-BR" dirty="0" err="1" smtClean="0"/>
              <a:t>Exs</a:t>
            </a:r>
            <a:r>
              <a:rPr lang="pt-BR" dirty="0" smtClean="0"/>
              <a:t>. recentes:</a:t>
            </a:r>
          </a:p>
          <a:p>
            <a:pPr lvl="1"/>
            <a:r>
              <a:rPr lang="pt-BR" dirty="0" smtClean="0"/>
              <a:t>Kim &amp; </a:t>
            </a:r>
            <a:r>
              <a:rPr lang="pt-BR" dirty="0" err="1" smtClean="0"/>
              <a:t>Cotterill</a:t>
            </a:r>
            <a:r>
              <a:rPr lang="pt-BR" dirty="0" smtClean="0"/>
              <a:t> (2008) </a:t>
            </a:r>
            <a:r>
              <a:rPr lang="pt-BR" dirty="0" err="1" smtClean="0"/>
              <a:t>JIE</a:t>
            </a:r>
            <a:r>
              <a:rPr lang="pt-BR" dirty="0" smtClean="0"/>
              <a:t>, indústria de laticínios (queijos processados) nos EUA</a:t>
            </a:r>
          </a:p>
          <a:p>
            <a:pPr lvl="1"/>
            <a:r>
              <a:rPr lang="pt-BR" dirty="0" smtClean="0"/>
              <a:t>Rojas (2008) </a:t>
            </a:r>
            <a:r>
              <a:rPr lang="pt-BR" dirty="0" err="1" smtClean="0"/>
              <a:t>JIE</a:t>
            </a:r>
            <a:r>
              <a:rPr lang="pt-BR" dirty="0" smtClean="0"/>
              <a:t>, indústria de cerveja nos EUA</a:t>
            </a:r>
          </a:p>
          <a:p>
            <a:endParaRPr lang="pt-BR" dirty="0"/>
          </a:p>
        </p:txBody>
      </p:sp>
      <p:sp>
        <p:nvSpPr>
          <p:cNvPr id="4" name="Espaço Reservado para Número de Slide 2"/>
          <p:cNvSpPr txBox="1">
            <a:spLocks/>
          </p:cNvSpPr>
          <p:nvPr/>
        </p:nvSpPr>
        <p:spPr>
          <a:xfrm>
            <a:off x="8243942" y="6492899"/>
            <a:ext cx="75721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#</a:t>
            </a:r>
            <a:fld id="{D1AFBEB1-4446-4E5A-9652-B07944813BDD}" type="slidenum">
              <a:rPr kumimoji="0" lang="pt-BR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r>
              <a:rPr kumimoji="0" lang="pt-B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/55</a:t>
            </a: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Rojas (2008)</a:t>
            </a:r>
            <a:endParaRPr lang="pt-BR" dirty="0"/>
          </a:p>
        </p:txBody>
      </p:sp>
      <p:pic>
        <p:nvPicPr>
          <p:cNvPr id="9523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1428736"/>
            <a:ext cx="5057775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9" name="Grupo 8"/>
          <p:cNvGrpSpPr/>
          <p:nvPr/>
        </p:nvGrpSpPr>
        <p:grpSpPr>
          <a:xfrm>
            <a:off x="857224" y="1500174"/>
            <a:ext cx="7286644" cy="5138172"/>
            <a:chOff x="857224" y="2500306"/>
            <a:chExt cx="7286644" cy="5138172"/>
          </a:xfrm>
        </p:grpSpPr>
        <p:sp>
          <p:nvSpPr>
            <p:cNvPr id="5" name="CaixaDeTexto 4"/>
            <p:cNvSpPr txBox="1"/>
            <p:nvPr/>
          </p:nvSpPr>
          <p:spPr>
            <a:xfrm>
              <a:off x="857224" y="6715148"/>
              <a:ext cx="728664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Aproveita-se de um aumento exógeno no imposto federal da cerveja, de $9 para $18 por barril (1991), o maior incremento da história nessa indústria: 64 centavos em um pacote c/ 24)</a:t>
              </a:r>
              <a:endParaRPr lang="pt-BR" dirty="0"/>
            </a:p>
          </p:txBody>
        </p:sp>
        <p:sp>
          <p:nvSpPr>
            <p:cNvPr id="6" name="Retângulo 5"/>
            <p:cNvSpPr/>
            <p:nvPr/>
          </p:nvSpPr>
          <p:spPr>
            <a:xfrm>
              <a:off x="4714876" y="2500306"/>
              <a:ext cx="1000132" cy="2214578"/>
            </a:xfrm>
            <a:prstGeom prst="rect">
              <a:avLst/>
            </a:prstGeom>
            <a:solidFill>
              <a:srgbClr val="BBE0E3">
                <a:alpha val="32941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8" name="Conector de seta reta 7"/>
            <p:cNvCxnSpPr/>
            <p:nvPr/>
          </p:nvCxnSpPr>
          <p:spPr>
            <a:xfrm rot="5400000" flipH="1" flipV="1">
              <a:off x="2786050" y="4786322"/>
              <a:ext cx="2571768" cy="128588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14" name="Espaço Reservado para Número de Slide 2"/>
          <p:cNvSpPr txBox="1">
            <a:spLocks/>
          </p:cNvSpPr>
          <p:nvPr/>
        </p:nvSpPr>
        <p:spPr>
          <a:xfrm>
            <a:off x="8243942" y="6492899"/>
            <a:ext cx="75721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#</a:t>
            </a:r>
            <a:fld id="{D1AFBEB1-4446-4E5A-9652-B07944813BDD}" type="slidenum">
              <a:rPr kumimoji="0" lang="pt-BR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r>
              <a:rPr kumimoji="0" lang="pt-B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/55</a:t>
            </a: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Rojas (2008)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000660"/>
          </a:xfrm>
        </p:spPr>
        <p:txBody>
          <a:bodyPr/>
          <a:lstStyle/>
          <a:p>
            <a:r>
              <a:rPr lang="pt-BR" dirty="0" smtClean="0"/>
              <a:t>Segue a abordagem de Menu. Compara diferentes modelos de precificação.</a:t>
            </a:r>
          </a:p>
          <a:p>
            <a:r>
              <a:rPr lang="pt-BR" dirty="0" smtClean="0"/>
              <a:t>Como os modelos precisam de estimativas de elasticidade-preço própria e cruzadas ao nível da marca, estima demanda primeiro.</a:t>
            </a:r>
          </a:p>
          <a:p>
            <a:r>
              <a:rPr lang="pt-BR" dirty="0" smtClean="0"/>
              <a:t>Calibra o modelo de precificação com preços observados e elasticidades: obtém os custos marginais.</a:t>
            </a:r>
          </a:p>
        </p:txBody>
      </p:sp>
      <p:sp>
        <p:nvSpPr>
          <p:cNvPr id="4" name="Espaço Reservado para Número de Slide 2"/>
          <p:cNvSpPr txBox="1">
            <a:spLocks/>
          </p:cNvSpPr>
          <p:nvPr/>
        </p:nvSpPr>
        <p:spPr>
          <a:xfrm>
            <a:off x="8243942" y="6492899"/>
            <a:ext cx="75721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#</a:t>
            </a:r>
            <a:fld id="{D1AFBEB1-4446-4E5A-9652-B07944813BDD}" type="slidenum">
              <a:rPr kumimoji="0" lang="pt-BR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r>
              <a:rPr kumimoji="0" lang="pt-B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/55</a:t>
            </a: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Rojas (2008) x Este Estudo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642910" y="1560032"/>
            <a:ext cx="800105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Principal Semelhança</a:t>
            </a:r>
          </a:p>
          <a:p>
            <a:pPr algn="ctr"/>
            <a:r>
              <a:rPr lang="pt-BR" sz="2400" i="1" dirty="0" smtClean="0"/>
              <a:t>Choque em Custo</a:t>
            </a:r>
          </a:p>
          <a:p>
            <a:pPr algn="ctr"/>
            <a:r>
              <a:rPr lang="pt-BR" sz="2400" i="1" dirty="0" smtClean="0"/>
              <a:t>Fruto de Evento Exógeno Único</a:t>
            </a:r>
          </a:p>
          <a:p>
            <a:pPr algn="ctr"/>
            <a:endParaRPr lang="pt-BR" sz="2400" dirty="0" smtClean="0"/>
          </a:p>
          <a:p>
            <a:pPr algn="ctr"/>
            <a:endParaRPr lang="pt-BR" sz="2400" dirty="0" smtClean="0"/>
          </a:p>
          <a:p>
            <a:pPr algn="ctr"/>
            <a:r>
              <a:rPr lang="pt-BR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Principais Diferenças</a:t>
            </a:r>
          </a:p>
          <a:p>
            <a:pPr algn="ctr"/>
            <a:r>
              <a:rPr lang="pt-BR" sz="2400" i="1" dirty="0" smtClean="0"/>
              <a:t>Magnitude da incidência não-observável</a:t>
            </a:r>
          </a:p>
          <a:p>
            <a:pPr algn="ctr"/>
            <a:r>
              <a:rPr lang="pt-BR" sz="2400" i="1" dirty="0" smtClean="0"/>
              <a:t>Variabilidade inter-empresas não-observável</a:t>
            </a:r>
          </a:p>
          <a:p>
            <a:pPr algn="ctr"/>
            <a:r>
              <a:rPr lang="pt-BR" sz="2400" i="1" dirty="0" smtClean="0"/>
              <a:t>Variabilidade ao longo do tempo E não-observável</a:t>
            </a:r>
          </a:p>
          <a:p>
            <a:pPr algn="ctr"/>
            <a:r>
              <a:rPr lang="pt-BR" sz="2400" i="1" dirty="0" smtClean="0"/>
              <a:t>choque não antecipado</a:t>
            </a:r>
          </a:p>
          <a:p>
            <a:pPr algn="ctr"/>
            <a:r>
              <a:rPr lang="pt-BR" sz="2400" i="1" dirty="0" smtClean="0"/>
              <a:t>possível hedge, mas não-observável</a:t>
            </a:r>
          </a:p>
        </p:txBody>
      </p:sp>
      <p:sp>
        <p:nvSpPr>
          <p:cNvPr id="7" name="Espaço Reservado para Número de Slide 2"/>
          <p:cNvSpPr txBox="1">
            <a:spLocks/>
          </p:cNvSpPr>
          <p:nvPr/>
        </p:nvSpPr>
        <p:spPr>
          <a:xfrm>
            <a:off x="8243942" y="6492899"/>
            <a:ext cx="75721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#</a:t>
            </a:r>
            <a:fld id="{D1AFBEB1-4446-4E5A-9652-B07944813BDD}" type="slidenum">
              <a:rPr kumimoji="0" lang="pt-BR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r>
              <a:rPr kumimoji="0" lang="pt-B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/55</a:t>
            </a: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 smtClean="0"/>
              <a:t>Road </a:t>
            </a:r>
            <a:r>
              <a:rPr lang="pt-BR" i="1" dirty="0" err="1" smtClean="0"/>
              <a:t>Map</a:t>
            </a:r>
            <a:endParaRPr lang="pt-BR" i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786346"/>
          </a:xfrm>
        </p:spPr>
        <p:txBody>
          <a:bodyPr>
            <a:normAutofit/>
          </a:bodyPr>
          <a:lstStyle/>
          <a:p>
            <a:r>
              <a:rPr lang="pt-BR" dirty="0" smtClean="0"/>
              <a:t>Objetivos</a:t>
            </a:r>
          </a:p>
          <a:p>
            <a:r>
              <a:rPr lang="pt-BR" dirty="0" smtClean="0"/>
              <a:t>Motivação</a:t>
            </a:r>
          </a:p>
          <a:p>
            <a:r>
              <a:rPr lang="pt-BR" dirty="0" smtClean="0"/>
              <a:t>Estudo de Caso</a:t>
            </a:r>
          </a:p>
          <a:p>
            <a:r>
              <a:rPr lang="pt-BR" dirty="0" smtClean="0"/>
              <a:t>A Literatura</a:t>
            </a:r>
          </a:p>
          <a:p>
            <a:r>
              <a:rPr lang="pt-BR" dirty="0" smtClean="0"/>
              <a:t>O Mercado em Análise</a:t>
            </a:r>
          </a:p>
          <a:p>
            <a:r>
              <a:rPr lang="pt-BR" dirty="0" smtClean="0"/>
              <a:t>Os Dados Disponíveis</a:t>
            </a:r>
          </a:p>
          <a:p>
            <a:r>
              <a:rPr lang="pt-BR" dirty="0" smtClean="0"/>
              <a:t>Proposta de Modelagem</a:t>
            </a:r>
          </a:p>
          <a:p>
            <a:r>
              <a:rPr lang="pt-BR" dirty="0" smtClean="0"/>
              <a:t>Próximas Atividades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2"/>
          <p:cNvSpPr txBox="1">
            <a:spLocks/>
          </p:cNvSpPr>
          <p:nvPr/>
        </p:nvSpPr>
        <p:spPr>
          <a:xfrm>
            <a:off x="8243942" y="6492899"/>
            <a:ext cx="75721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#</a:t>
            </a:r>
            <a:fld id="{D1AFBEB1-4446-4E5A-9652-B07944813BDD}" type="slidenum">
              <a:rPr kumimoji="0" lang="pt-BR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r>
              <a:rPr kumimoji="0" lang="pt-B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/55</a:t>
            </a: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Mercado Relevante e Suas Características</a:t>
            </a:r>
            <a:endParaRPr lang="pt-BR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48" y="1643050"/>
            <a:ext cx="7753376" cy="4500570"/>
          </a:xfrm>
        </p:spPr>
        <p:txBody>
          <a:bodyPr>
            <a:normAutofit/>
          </a:bodyPr>
          <a:lstStyle/>
          <a:p>
            <a:pPr>
              <a:lnSpc>
                <a:spcPct val="155000"/>
              </a:lnSpc>
              <a:spcBef>
                <a:spcPts val="0"/>
              </a:spcBef>
              <a:spcAft>
                <a:spcPts val="500"/>
              </a:spcAft>
            </a:pPr>
            <a:r>
              <a:rPr lang="pt-BR" sz="2400" dirty="0" smtClean="0"/>
              <a:t>Ponte Aérea Rio de Janeiro – São Paulo</a:t>
            </a:r>
          </a:p>
          <a:p>
            <a:pPr>
              <a:lnSpc>
                <a:spcPct val="155000"/>
              </a:lnSpc>
              <a:spcBef>
                <a:spcPts val="0"/>
              </a:spcBef>
              <a:spcAft>
                <a:spcPts val="500"/>
              </a:spcAft>
            </a:pPr>
            <a:endParaRPr lang="pt-BR" sz="2400" dirty="0"/>
          </a:p>
        </p:txBody>
      </p:sp>
      <p:sp>
        <p:nvSpPr>
          <p:cNvPr id="4" name="Espaço Reservado para Número de Slide 2"/>
          <p:cNvSpPr txBox="1">
            <a:spLocks/>
          </p:cNvSpPr>
          <p:nvPr/>
        </p:nvSpPr>
        <p:spPr>
          <a:xfrm>
            <a:off x="8243942" y="6492899"/>
            <a:ext cx="75721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#</a:t>
            </a:r>
            <a:fld id="{D1AFBEB1-4446-4E5A-9652-B07944813BDD}" type="slidenum">
              <a:rPr kumimoji="0" lang="pt-BR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r>
              <a:rPr kumimoji="0" lang="pt-B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/55</a:t>
            </a: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07132"/>
            <a:ext cx="9144000" cy="6965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aixaDeTexto 5"/>
          <p:cNvSpPr txBox="1"/>
          <p:nvPr/>
        </p:nvSpPr>
        <p:spPr>
          <a:xfrm>
            <a:off x="7000892" y="5572140"/>
            <a:ext cx="2143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Aeroporto de Congonhas, 2004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Mercado Relevante e Suas Características</a:t>
            </a:r>
            <a:endParaRPr lang="pt-BR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0590" y="2286016"/>
            <a:ext cx="7753376" cy="450057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5000"/>
              </a:lnSpc>
              <a:spcBef>
                <a:spcPts val="0"/>
              </a:spcBef>
              <a:spcAft>
                <a:spcPts val="500"/>
              </a:spcAft>
            </a:pPr>
            <a:r>
              <a:rPr lang="pt-BR" sz="2400" dirty="0" smtClean="0"/>
              <a:t>Primeira </a:t>
            </a:r>
            <a:r>
              <a:rPr lang="pt-BR" sz="2400" i="1" dirty="0" err="1" smtClean="0"/>
              <a:t>shuttle</a:t>
            </a:r>
            <a:r>
              <a:rPr lang="pt-BR" sz="2400" dirty="0" smtClean="0"/>
              <a:t> do mundo (1959), antes da americana</a:t>
            </a:r>
          </a:p>
          <a:p>
            <a:pPr>
              <a:lnSpc>
                <a:spcPct val="155000"/>
              </a:lnSpc>
              <a:spcBef>
                <a:spcPts val="0"/>
              </a:spcBef>
              <a:spcAft>
                <a:spcPts val="500"/>
              </a:spcAft>
            </a:pPr>
            <a:r>
              <a:rPr lang="pt-BR" sz="2400" dirty="0" smtClean="0"/>
              <a:t>&gt; 3 milhões de </a:t>
            </a:r>
            <a:r>
              <a:rPr lang="pt-BR" sz="2400" dirty="0" err="1" smtClean="0"/>
              <a:t>pax</a:t>
            </a:r>
            <a:r>
              <a:rPr lang="pt-BR" sz="2400" dirty="0" smtClean="0"/>
              <a:t>/ano</a:t>
            </a:r>
            <a:br>
              <a:rPr lang="pt-BR" sz="2400" dirty="0" smtClean="0"/>
            </a:br>
            <a:r>
              <a:rPr lang="pt-BR" sz="2400" dirty="0" smtClean="0"/>
              <a:t> = 8% dos </a:t>
            </a:r>
            <a:r>
              <a:rPr lang="pt-BR" sz="2400" dirty="0" err="1" smtClean="0"/>
              <a:t>pax</a:t>
            </a:r>
            <a:r>
              <a:rPr lang="pt-BR" sz="2400" dirty="0" smtClean="0"/>
              <a:t> e 20% dos lucros do setor (2006) </a:t>
            </a:r>
          </a:p>
          <a:p>
            <a:pPr>
              <a:lnSpc>
                <a:spcPct val="155000"/>
              </a:lnSpc>
              <a:spcBef>
                <a:spcPts val="0"/>
              </a:spcBef>
              <a:spcAft>
                <a:spcPts val="500"/>
              </a:spcAft>
            </a:pPr>
            <a:r>
              <a:rPr lang="pt-BR" sz="2400" dirty="0" err="1" smtClean="0"/>
              <a:t>SEAE</a:t>
            </a:r>
            <a:r>
              <a:rPr lang="pt-BR" sz="2400" dirty="0" smtClean="0"/>
              <a:t>/</a:t>
            </a:r>
            <a:r>
              <a:rPr lang="pt-BR" sz="2400" dirty="0" err="1" smtClean="0"/>
              <a:t>SDE</a:t>
            </a:r>
            <a:r>
              <a:rPr lang="pt-BR" sz="2400" dirty="0" smtClean="0"/>
              <a:t>/</a:t>
            </a:r>
            <a:r>
              <a:rPr lang="pt-BR" sz="2400" dirty="0" err="1" smtClean="0"/>
              <a:t>CADE</a:t>
            </a:r>
            <a:r>
              <a:rPr lang="pt-BR" sz="2400" dirty="0" smtClean="0"/>
              <a:t>: “mercado relevante”</a:t>
            </a:r>
          </a:p>
          <a:p>
            <a:pPr>
              <a:lnSpc>
                <a:spcPct val="155000"/>
              </a:lnSpc>
              <a:spcBef>
                <a:spcPts val="0"/>
              </a:spcBef>
              <a:spcAft>
                <a:spcPts val="500"/>
              </a:spcAft>
            </a:pPr>
            <a:r>
              <a:rPr lang="pt-BR" sz="2400" dirty="0" smtClean="0"/>
              <a:t>Ligação reconhecidamente de viagens a negócios</a:t>
            </a:r>
          </a:p>
          <a:p>
            <a:pPr>
              <a:lnSpc>
                <a:spcPct val="155000"/>
              </a:lnSpc>
              <a:spcBef>
                <a:spcPts val="0"/>
              </a:spcBef>
              <a:spcAft>
                <a:spcPts val="500"/>
              </a:spcAft>
            </a:pPr>
            <a:r>
              <a:rPr lang="pt-BR" sz="2400" dirty="0" smtClean="0"/>
              <a:t>Acordo regulado (“</a:t>
            </a:r>
            <a:r>
              <a:rPr lang="pt-BR" sz="2400" i="1" dirty="0" smtClean="0"/>
              <a:t>pool</a:t>
            </a:r>
            <a:r>
              <a:rPr lang="pt-BR" sz="2400" dirty="0" smtClean="0"/>
              <a:t>”) até o final dos anos 1990</a:t>
            </a:r>
          </a:p>
          <a:p>
            <a:pPr>
              <a:lnSpc>
                <a:spcPct val="155000"/>
              </a:lnSpc>
              <a:spcBef>
                <a:spcPts val="0"/>
              </a:spcBef>
              <a:spcAft>
                <a:spcPts val="500"/>
              </a:spcAft>
            </a:pPr>
            <a:r>
              <a:rPr lang="pt-BR" sz="2400" dirty="0" smtClean="0"/>
              <a:t>Com a Política de Flexibilização dos 1990: mudanças estruturais na competitividade e posicionamento das empresas</a:t>
            </a:r>
            <a:endParaRPr lang="pt-BR" sz="2400" dirty="0"/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1214414" y="1500174"/>
            <a:ext cx="4953000" cy="600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5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pt-BR" sz="2400" b="1" dirty="0" smtClean="0"/>
              <a:t>Ponte Aérea RJ-SP</a:t>
            </a:r>
            <a:endParaRPr lang="pt-BR" sz="1400" b="1" dirty="0"/>
          </a:p>
        </p:txBody>
      </p:sp>
      <p:sp>
        <p:nvSpPr>
          <p:cNvPr id="5" name="Espaço Reservado para Número de Slide 2"/>
          <p:cNvSpPr txBox="1">
            <a:spLocks/>
          </p:cNvSpPr>
          <p:nvPr/>
        </p:nvSpPr>
        <p:spPr>
          <a:xfrm>
            <a:off x="8243942" y="6492899"/>
            <a:ext cx="75721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#</a:t>
            </a:r>
            <a:fld id="{D1AFBEB1-4446-4E5A-9652-B07944813BDD}" type="slidenum">
              <a:rPr kumimoji="0" lang="pt-BR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r>
              <a:rPr kumimoji="0" lang="pt-B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/55</a:t>
            </a: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Características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648" y="1743076"/>
            <a:ext cx="8317070" cy="4757758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pt-BR" sz="2400" dirty="0" smtClean="0"/>
              <a:t>Conceito de </a:t>
            </a:r>
            <a:r>
              <a:rPr lang="pt-BR" sz="2400" i="1" dirty="0" err="1" smtClean="0"/>
              <a:t>shuttle</a:t>
            </a:r>
            <a:r>
              <a:rPr lang="pt-BR" sz="2400" dirty="0" smtClean="0"/>
              <a:t>: desgaste (EUA: fim das “garantias”); recentemente volta da ênfase na qualidade, </a:t>
            </a:r>
            <a:r>
              <a:rPr lang="pt-BR" sz="2400" i="1" dirty="0" err="1" smtClean="0"/>
              <a:t>frills</a:t>
            </a:r>
            <a:r>
              <a:rPr lang="pt-BR" sz="2400" dirty="0" smtClean="0"/>
              <a:t> para competir com rivais (trem, “pontes” alternativas)</a:t>
            </a:r>
            <a:endParaRPr lang="pt-BR" sz="2400" i="1" dirty="0" smtClean="0"/>
          </a:p>
          <a:p>
            <a:pPr>
              <a:spcAft>
                <a:spcPts val="1200"/>
              </a:spcAft>
            </a:pPr>
            <a:r>
              <a:rPr lang="pt-BR" sz="2400" dirty="0" smtClean="0"/>
              <a:t>Passageiros de pontes aéreas são muito sensíveis ao horário</a:t>
            </a:r>
          </a:p>
          <a:p>
            <a:pPr>
              <a:spcAft>
                <a:spcPts val="1200"/>
              </a:spcAft>
            </a:pPr>
            <a:r>
              <a:rPr lang="pt-BR" sz="2400" dirty="0" smtClean="0"/>
              <a:t>Empresas com </a:t>
            </a:r>
            <a:r>
              <a:rPr lang="pt-BR" sz="2400" i="1" dirty="0" err="1" smtClean="0"/>
              <a:t>portfolio</a:t>
            </a:r>
            <a:r>
              <a:rPr lang="pt-BR" sz="2400" dirty="0" smtClean="0"/>
              <a:t> mais atrativo de vôos obtêm melhor posicionamento junto ao consumidor (menor “</a:t>
            </a:r>
            <a:r>
              <a:rPr lang="pt-BR" sz="2400" i="1" dirty="0" err="1" smtClean="0"/>
              <a:t>schedule</a:t>
            </a:r>
            <a:r>
              <a:rPr lang="pt-BR" sz="2400" i="1" dirty="0" smtClean="0"/>
              <a:t> </a:t>
            </a:r>
            <a:r>
              <a:rPr lang="pt-BR" sz="2400" i="1" dirty="0" err="1" smtClean="0"/>
              <a:t>delay</a:t>
            </a:r>
            <a:r>
              <a:rPr lang="pt-BR" sz="2400" dirty="0" smtClean="0"/>
              <a:t>”)</a:t>
            </a:r>
          </a:p>
          <a:p>
            <a:pPr>
              <a:spcAft>
                <a:spcPts val="1200"/>
              </a:spcAft>
            </a:pPr>
            <a:r>
              <a:rPr lang="pt-BR" sz="2400" dirty="0" smtClean="0"/>
              <a:t>Vantagens competitivas são geradas a partir de um melhor posicionamento de acesso do recurso essencial: horário de pouso e decolagem (“</a:t>
            </a:r>
            <a:r>
              <a:rPr lang="pt-BR" sz="2400" i="1" dirty="0" err="1" smtClean="0"/>
              <a:t>slot</a:t>
            </a:r>
            <a:r>
              <a:rPr lang="pt-BR" sz="2400" dirty="0" smtClean="0"/>
              <a:t>”)</a:t>
            </a:r>
          </a:p>
        </p:txBody>
      </p:sp>
      <p:sp>
        <p:nvSpPr>
          <p:cNvPr id="4" name="Espaço Reservado para Número de Slide 2"/>
          <p:cNvSpPr txBox="1">
            <a:spLocks/>
          </p:cNvSpPr>
          <p:nvPr/>
        </p:nvSpPr>
        <p:spPr>
          <a:xfrm>
            <a:off x="8243942" y="6492899"/>
            <a:ext cx="75721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#</a:t>
            </a:r>
            <a:fld id="{D1AFBEB1-4446-4E5A-9652-B07944813BDD}" type="slidenum">
              <a:rPr kumimoji="0" lang="pt-BR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r>
              <a:rPr kumimoji="0" lang="pt-B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/55</a:t>
            </a: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Ilustração do </a:t>
            </a:r>
            <a:r>
              <a:rPr lang="pt-BR" dirty="0" err="1" smtClean="0"/>
              <a:t>Portfolio</a:t>
            </a:r>
            <a:r>
              <a:rPr lang="pt-BR" dirty="0" smtClean="0"/>
              <a:t> de Vôos</a:t>
            </a:r>
            <a:endParaRPr lang="pt-BR" dirty="0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30450" y="1611336"/>
            <a:ext cx="4127500" cy="517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Grupo 10"/>
          <p:cNvGrpSpPr/>
          <p:nvPr/>
        </p:nvGrpSpPr>
        <p:grpSpPr>
          <a:xfrm>
            <a:off x="5357818" y="1773784"/>
            <a:ext cx="3214710" cy="4474335"/>
            <a:chOff x="5357818" y="1773784"/>
            <a:chExt cx="3214710" cy="4474335"/>
          </a:xfrm>
        </p:grpSpPr>
        <p:grpSp>
          <p:nvGrpSpPr>
            <p:cNvPr id="4" name="Grupo 13"/>
            <p:cNvGrpSpPr/>
            <p:nvPr/>
          </p:nvGrpSpPr>
          <p:grpSpPr>
            <a:xfrm>
              <a:off x="5500694" y="2500306"/>
              <a:ext cx="3000396" cy="3747813"/>
              <a:chOff x="5500694" y="2500306"/>
              <a:chExt cx="3000396" cy="3747813"/>
            </a:xfrm>
          </p:grpSpPr>
          <p:pic>
            <p:nvPicPr>
              <p:cNvPr id="5124" name="Picture 4"/>
              <p:cNvPicPr>
                <a:picLocks noChangeAspect="1" noChangeArrowheads="1"/>
              </p:cNvPicPr>
              <p:nvPr/>
            </p:nvPicPr>
            <p:blipFill>
              <a:blip r:embed="rId4"/>
              <a:srcRect l="21154" t="5255" r="22527" b="11647"/>
              <a:stretch>
                <a:fillRect/>
              </a:stretch>
            </p:blipFill>
            <p:spPr bwMode="auto">
              <a:xfrm>
                <a:off x="5500694" y="2500306"/>
                <a:ext cx="2928958" cy="27860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3" name="CaixaDeTexto 12"/>
              <p:cNvSpPr txBox="1"/>
              <p:nvPr/>
            </p:nvSpPr>
            <p:spPr>
              <a:xfrm>
                <a:off x="5572132" y="5786454"/>
                <a:ext cx="292895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dirty="0" smtClean="0"/>
                  <a:t>Fonte: </a:t>
                </a:r>
                <a:r>
                  <a:rPr lang="pt-BR" sz="1200" dirty="0" err="1" smtClean="0"/>
                  <a:t>Hotran</a:t>
                </a:r>
                <a:r>
                  <a:rPr lang="pt-BR" sz="1200" dirty="0" smtClean="0"/>
                  <a:t>/DAC, Ago/98</a:t>
                </a:r>
                <a:br>
                  <a:rPr lang="pt-BR" sz="1200" dirty="0" smtClean="0"/>
                </a:br>
                <a:r>
                  <a:rPr lang="pt-BR" sz="1200" dirty="0" smtClean="0"/>
                  <a:t>S. Dumont-Congonhas,  6:30-10:00</a:t>
                </a:r>
                <a:endParaRPr lang="pt-BR" sz="1200" dirty="0"/>
              </a:p>
            </p:txBody>
          </p:sp>
        </p:grpSp>
        <p:sp>
          <p:nvSpPr>
            <p:cNvPr id="10" name="CaixaDeTexto 9"/>
            <p:cNvSpPr txBox="1"/>
            <p:nvPr/>
          </p:nvSpPr>
          <p:spPr>
            <a:xfrm>
              <a:off x="5357818" y="1773784"/>
              <a:ext cx="32147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 smtClean="0"/>
                <a:t>Somente no pico da manhã:</a:t>
              </a:r>
              <a:endParaRPr lang="pt-BR" dirty="0"/>
            </a:p>
          </p:txBody>
        </p:sp>
      </p:grpSp>
      <p:sp>
        <p:nvSpPr>
          <p:cNvPr id="12" name="CaixaDeTexto 11"/>
          <p:cNvSpPr txBox="1"/>
          <p:nvPr/>
        </p:nvSpPr>
        <p:spPr>
          <a:xfrm>
            <a:off x="3357554" y="1000108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1 </a:t>
            </a:r>
            <a:r>
              <a:rPr lang="pt-BR" dirty="0" err="1" smtClean="0"/>
              <a:t>voo</a:t>
            </a:r>
            <a:r>
              <a:rPr lang="pt-BR" dirty="0" smtClean="0"/>
              <a:t> a cada 7 </a:t>
            </a:r>
            <a:r>
              <a:rPr lang="pt-BR" dirty="0" err="1" smtClean="0"/>
              <a:t>min</a:t>
            </a:r>
            <a:endParaRPr lang="pt-BR" dirty="0"/>
          </a:p>
        </p:txBody>
      </p:sp>
      <p:sp>
        <p:nvSpPr>
          <p:cNvPr id="11" name="Espaço Reservado para Número de Slide 2"/>
          <p:cNvSpPr txBox="1">
            <a:spLocks/>
          </p:cNvSpPr>
          <p:nvPr/>
        </p:nvSpPr>
        <p:spPr>
          <a:xfrm>
            <a:off x="8243942" y="6492899"/>
            <a:ext cx="75721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#</a:t>
            </a:r>
            <a:fld id="{D1AFBEB1-4446-4E5A-9652-B07944813BDD}" type="slidenum">
              <a:rPr kumimoji="0" lang="pt-BR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r>
              <a:rPr kumimoji="0" lang="pt-B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/55</a:t>
            </a: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12766E-6 L -0.18229 0.00324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Análise de Dados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 smtClean="0"/>
              <a:t>Ideia</a:t>
            </a:r>
            <a:r>
              <a:rPr lang="pt-BR" dirty="0" smtClean="0"/>
              <a:t>: propiciar uma intuição sobre a evolução dos preços no mercado em toda a base de dados</a:t>
            </a:r>
          </a:p>
          <a:p>
            <a:r>
              <a:rPr lang="pt-BR" dirty="0" smtClean="0"/>
              <a:t>tecer primeiros comentários sobre a possível conduta anti-competitiva das empresas.</a:t>
            </a:r>
            <a:endParaRPr lang="pt-BR" dirty="0"/>
          </a:p>
        </p:txBody>
      </p:sp>
      <p:sp>
        <p:nvSpPr>
          <p:cNvPr id="6" name="Espaço Reservado para Número de Slide 2"/>
          <p:cNvSpPr txBox="1">
            <a:spLocks/>
          </p:cNvSpPr>
          <p:nvPr/>
        </p:nvSpPr>
        <p:spPr>
          <a:xfrm>
            <a:off x="8243942" y="6492899"/>
            <a:ext cx="75721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#</a:t>
            </a:r>
            <a:fld id="{D1AFBEB1-4446-4E5A-9652-B07944813BDD}" type="slidenum">
              <a:rPr kumimoji="0" lang="pt-BR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r>
              <a:rPr kumimoji="0" lang="pt-B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/55</a:t>
            </a: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500174"/>
            <a:ext cx="8088716" cy="50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Fluxo de Passageiros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6929454" y="6581001"/>
            <a:ext cx="1714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 smtClean="0"/>
              <a:t>Fonte Primária: DAC</a:t>
            </a:r>
            <a:endParaRPr lang="pt-BR" sz="1200" dirty="0"/>
          </a:p>
        </p:txBody>
      </p:sp>
      <p:grpSp>
        <p:nvGrpSpPr>
          <p:cNvPr id="13" name="Grupo 12"/>
          <p:cNvGrpSpPr/>
          <p:nvPr/>
        </p:nvGrpSpPr>
        <p:grpSpPr>
          <a:xfrm>
            <a:off x="3143240" y="2928940"/>
            <a:ext cx="5214974" cy="2075085"/>
            <a:chOff x="3143240" y="2928940"/>
            <a:chExt cx="5214974" cy="2075085"/>
          </a:xfrm>
        </p:grpSpPr>
        <p:sp>
          <p:nvSpPr>
            <p:cNvPr id="7" name="CaixaDeTexto 6"/>
            <p:cNvSpPr txBox="1"/>
            <p:nvPr/>
          </p:nvSpPr>
          <p:spPr>
            <a:xfrm>
              <a:off x="3143240" y="4357694"/>
              <a:ext cx="52149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 smtClean="0">
                  <a:solidFill>
                    <a:schemeClr val="tx2"/>
                  </a:solidFill>
                </a:rPr>
                <a:t>pico histórico (04/2000): 600 </a:t>
              </a:r>
              <a:r>
                <a:rPr lang="pt-BR" b="1" dirty="0" err="1" smtClean="0">
                  <a:solidFill>
                    <a:schemeClr val="tx2"/>
                  </a:solidFill>
                </a:rPr>
                <a:t>pax</a:t>
              </a:r>
              <a:r>
                <a:rPr lang="pt-BR" b="1" dirty="0" smtClean="0">
                  <a:solidFill>
                    <a:schemeClr val="tx2"/>
                  </a:solidFill>
                </a:rPr>
                <a:t>/hora</a:t>
              </a:r>
            </a:p>
            <a:p>
              <a:pPr algn="ctr"/>
              <a:r>
                <a:rPr lang="pt-BR" b="1" dirty="0" smtClean="0">
                  <a:solidFill>
                    <a:schemeClr val="tx2"/>
                  </a:solidFill>
                </a:rPr>
                <a:t>só superado no “Apagão” (2006)</a:t>
              </a:r>
              <a:endParaRPr lang="pt-BR" b="1" dirty="0">
                <a:solidFill>
                  <a:schemeClr val="tx2"/>
                </a:solidFill>
              </a:endParaRPr>
            </a:p>
          </p:txBody>
        </p:sp>
        <p:cxnSp>
          <p:nvCxnSpPr>
            <p:cNvPr id="9" name="Conector de seta reta 8"/>
            <p:cNvCxnSpPr/>
            <p:nvPr/>
          </p:nvCxnSpPr>
          <p:spPr>
            <a:xfrm rot="5400000" flipH="1" flipV="1">
              <a:off x="5036351" y="3536159"/>
              <a:ext cx="1357317" cy="142879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10" name="CaixaDeTexto 9"/>
          <p:cNvSpPr txBox="1"/>
          <p:nvPr/>
        </p:nvSpPr>
        <p:spPr>
          <a:xfrm>
            <a:off x="1071538" y="1714488"/>
            <a:ext cx="714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ysClr val="windowText" lastClr="000000"/>
                </a:solidFill>
              </a:rPr>
              <a:t>dia</a:t>
            </a:r>
            <a:endParaRPr lang="pt-BR" sz="1400" dirty="0">
              <a:solidFill>
                <a:sysClr val="windowText" lastClr="000000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858148" y="1714488"/>
            <a:ext cx="714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ysClr val="windowText" lastClr="000000"/>
                </a:solidFill>
              </a:rPr>
              <a:t>hora</a:t>
            </a:r>
            <a:endParaRPr lang="pt-BR" sz="1400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Passageiros Diários no Trecho</a:t>
            </a:r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490331"/>
            <a:ext cx="8143932" cy="5081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ixaDeTexto 6"/>
          <p:cNvSpPr txBox="1"/>
          <p:nvPr/>
        </p:nvSpPr>
        <p:spPr>
          <a:xfrm>
            <a:off x="1142976" y="1714488"/>
            <a:ext cx="714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ysClr val="windowText" lastClr="000000"/>
                </a:solidFill>
              </a:rPr>
              <a:t>dia</a:t>
            </a:r>
            <a:endParaRPr lang="pt-BR" sz="1400" dirty="0">
              <a:solidFill>
                <a:sysClr val="windowText" lastClr="00000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929454" y="6581001"/>
            <a:ext cx="1714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 smtClean="0"/>
              <a:t>Fonte Primária: DAC</a:t>
            </a:r>
            <a:endParaRPr lang="pt-B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Market</a:t>
            </a:r>
            <a:r>
              <a:rPr lang="pt-BR" dirty="0" smtClean="0"/>
              <a:t> </a:t>
            </a:r>
            <a:r>
              <a:rPr lang="pt-BR" dirty="0" err="1" smtClean="0"/>
              <a:t>Share</a:t>
            </a:r>
            <a:endParaRPr lang="pt-BR" dirty="0"/>
          </a:p>
        </p:txBody>
      </p:sp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500174"/>
            <a:ext cx="8124848" cy="5062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aixaDeTexto 5"/>
          <p:cNvSpPr txBox="1"/>
          <p:nvPr/>
        </p:nvSpPr>
        <p:spPr>
          <a:xfrm>
            <a:off x="6929454" y="6581001"/>
            <a:ext cx="1714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 smtClean="0"/>
              <a:t>Fonte Primária: DAC</a:t>
            </a:r>
            <a:endParaRPr lang="pt-B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HHI</a:t>
            </a:r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500174"/>
            <a:ext cx="8143932" cy="5081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9" name="Grupo 8"/>
          <p:cNvGrpSpPr/>
          <p:nvPr/>
        </p:nvGrpSpPr>
        <p:grpSpPr>
          <a:xfrm>
            <a:off x="3786182" y="2339527"/>
            <a:ext cx="4438003" cy="1232349"/>
            <a:chOff x="3786182" y="2339527"/>
            <a:chExt cx="4438003" cy="1232349"/>
          </a:xfrm>
        </p:grpSpPr>
        <p:cxnSp>
          <p:nvCxnSpPr>
            <p:cNvPr id="7" name="Conector de seta reta 6"/>
            <p:cNvCxnSpPr/>
            <p:nvPr/>
          </p:nvCxnSpPr>
          <p:spPr>
            <a:xfrm rot="5400000">
              <a:off x="3750463" y="2893215"/>
              <a:ext cx="714380" cy="64294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8" name="CaixaDeTexto 7"/>
            <p:cNvSpPr txBox="1"/>
            <p:nvPr/>
          </p:nvSpPr>
          <p:spPr>
            <a:xfrm>
              <a:off x="4366533" y="2339527"/>
              <a:ext cx="38576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 smtClean="0">
                  <a:solidFill>
                    <a:sysClr val="windowText" lastClr="000000"/>
                  </a:solidFill>
                </a:rPr>
                <a:t>Liberalização de 1998,</a:t>
              </a:r>
            </a:p>
            <a:p>
              <a:r>
                <a:rPr lang="pt-BR" sz="1400" dirty="0" smtClean="0">
                  <a:solidFill>
                    <a:sysClr val="windowText" lastClr="000000"/>
                  </a:solidFill>
                </a:rPr>
                <a:t>Ascensão da TAM, fim do </a:t>
              </a:r>
              <a:r>
                <a:rPr lang="pt-BR" sz="1400" i="1" dirty="0" smtClean="0">
                  <a:solidFill>
                    <a:sysClr val="windowText" lastClr="000000"/>
                  </a:solidFill>
                </a:rPr>
                <a:t>pool</a:t>
              </a:r>
              <a:r>
                <a:rPr lang="pt-BR" sz="1400" dirty="0" smtClean="0">
                  <a:solidFill>
                    <a:sysClr val="windowText" lastClr="000000"/>
                  </a:solidFill>
                </a:rPr>
                <a:t> da Ponte Aérea</a:t>
              </a:r>
              <a:endParaRPr lang="pt-BR" sz="140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0" name="CaixaDeTexto 9"/>
          <p:cNvSpPr txBox="1"/>
          <p:nvPr/>
        </p:nvSpPr>
        <p:spPr>
          <a:xfrm>
            <a:off x="6929454" y="6581001"/>
            <a:ext cx="1714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 smtClean="0"/>
              <a:t>Fonte Primária: DAC</a:t>
            </a:r>
            <a:endParaRPr lang="pt-BR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 Geral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Estudar a conduta competitiva de firmas sujeitas a regulação parcial, em um caso de alegação de cartel, com vistas a ilustrar uma discussão das interfaces entre autoridade antitruste e regulatória</a:t>
            </a:r>
          </a:p>
          <a:p>
            <a:pPr>
              <a:buNone/>
            </a:pPr>
            <a:endParaRPr lang="pt-BR" dirty="0"/>
          </a:p>
        </p:txBody>
      </p:sp>
      <p:sp>
        <p:nvSpPr>
          <p:cNvPr id="4" name="Espaço Reservado para Número de Slide 2"/>
          <p:cNvSpPr txBox="1">
            <a:spLocks/>
          </p:cNvSpPr>
          <p:nvPr/>
        </p:nvSpPr>
        <p:spPr>
          <a:xfrm>
            <a:off x="8243942" y="6492899"/>
            <a:ext cx="75721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#</a:t>
            </a:r>
            <a:fld id="{D1AFBEB1-4446-4E5A-9652-B07944813BDD}" type="slidenum">
              <a:rPr kumimoji="0" lang="pt-BR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r>
              <a:rPr kumimoji="0" lang="pt-B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/55</a:t>
            </a: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571612"/>
            <a:ext cx="8065593" cy="50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Inspeção: Evolução dos Preços</a:t>
            </a:r>
            <a:endParaRPr lang="pt-BR" dirty="0"/>
          </a:p>
        </p:txBody>
      </p:sp>
      <p:grpSp>
        <p:nvGrpSpPr>
          <p:cNvPr id="13" name="Grupo 12"/>
          <p:cNvGrpSpPr/>
          <p:nvPr/>
        </p:nvGrpSpPr>
        <p:grpSpPr>
          <a:xfrm>
            <a:off x="1857356" y="2285992"/>
            <a:ext cx="4071966" cy="3357586"/>
            <a:chOff x="1857356" y="2071678"/>
            <a:chExt cx="4071966" cy="3357586"/>
          </a:xfrm>
        </p:grpSpPr>
        <p:cxnSp>
          <p:nvCxnSpPr>
            <p:cNvPr id="5" name="Conector reto 4"/>
            <p:cNvCxnSpPr/>
            <p:nvPr/>
          </p:nvCxnSpPr>
          <p:spPr>
            <a:xfrm rot="16200000" flipH="1">
              <a:off x="2000232" y="3714752"/>
              <a:ext cx="3357586" cy="71438"/>
            </a:xfrm>
            <a:prstGeom prst="lin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8" name="CaixaDeTexto 7"/>
            <p:cNvSpPr txBox="1"/>
            <p:nvPr/>
          </p:nvSpPr>
          <p:spPr>
            <a:xfrm>
              <a:off x="3857620" y="2071678"/>
              <a:ext cx="2071702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100" dirty="0" smtClean="0">
                  <a:solidFill>
                    <a:sysClr val="windowText" lastClr="000000"/>
                  </a:solidFill>
                </a:rPr>
                <a:t>Maior Variabilidade:</a:t>
              </a:r>
              <a:br>
                <a:rPr lang="pt-BR" sz="1100" dirty="0" smtClean="0">
                  <a:solidFill>
                    <a:sysClr val="windowText" lastClr="000000"/>
                  </a:solidFill>
                </a:rPr>
              </a:br>
              <a:r>
                <a:rPr lang="pt-BR" sz="1100" dirty="0" smtClean="0">
                  <a:solidFill>
                    <a:sysClr val="windowText" lastClr="000000"/>
                  </a:solidFill>
                </a:rPr>
                <a:t>1. Níveis de Preços</a:t>
              </a:r>
              <a:br>
                <a:rPr lang="pt-BR" sz="1100" dirty="0" smtClean="0">
                  <a:solidFill>
                    <a:sysClr val="windowText" lastClr="000000"/>
                  </a:solidFill>
                </a:rPr>
              </a:br>
              <a:r>
                <a:rPr lang="pt-BR" sz="1100" dirty="0" smtClean="0">
                  <a:solidFill>
                    <a:sysClr val="windowText" lastClr="000000"/>
                  </a:solidFill>
                </a:rPr>
                <a:t>2. Preços Relativos</a:t>
              </a:r>
              <a:endParaRPr lang="pt-BR" sz="1100" dirty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11" name="Conector de seta reta 10"/>
            <p:cNvCxnSpPr/>
            <p:nvPr/>
          </p:nvCxnSpPr>
          <p:spPr>
            <a:xfrm>
              <a:off x="2857488" y="2428868"/>
              <a:ext cx="571504" cy="42862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12" name="CaixaDeTexto 11"/>
            <p:cNvSpPr txBox="1"/>
            <p:nvPr/>
          </p:nvSpPr>
          <p:spPr>
            <a:xfrm>
              <a:off x="1857356" y="2143116"/>
              <a:ext cx="164307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50" dirty="0" smtClean="0">
                  <a:solidFill>
                    <a:sysClr val="windowText" lastClr="000000"/>
                  </a:solidFill>
                </a:rPr>
                <a:t>Reabertura de </a:t>
              </a:r>
              <a:r>
                <a:rPr lang="pt-BR" sz="1050" dirty="0" err="1" smtClean="0">
                  <a:solidFill>
                    <a:sysClr val="windowText" lastClr="000000"/>
                  </a:solidFill>
                </a:rPr>
                <a:t>SDU</a:t>
              </a:r>
              <a:endParaRPr lang="pt-BR" sz="105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9" name="CaixaDeTexto 8"/>
          <p:cNvSpPr txBox="1"/>
          <p:nvPr/>
        </p:nvSpPr>
        <p:spPr>
          <a:xfrm>
            <a:off x="2928926" y="1142984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Preços Nominais</a:t>
            </a:r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6215074" y="6581001"/>
            <a:ext cx="24288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 smtClean="0"/>
              <a:t>Fonte Primária: </a:t>
            </a:r>
            <a:r>
              <a:rPr lang="pt-BR" sz="1200" dirty="0" err="1" smtClean="0"/>
              <a:t>ATPCO</a:t>
            </a:r>
            <a:r>
              <a:rPr lang="pt-BR" sz="1200" dirty="0" smtClean="0"/>
              <a:t> e DAC</a:t>
            </a:r>
            <a:endParaRPr lang="pt-BR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7247" y="1571612"/>
            <a:ext cx="8076719" cy="50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Preços: Varig &amp; Rio Sul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2928926" y="1142984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Preços Nominais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6215074" y="6581001"/>
            <a:ext cx="24288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 smtClean="0"/>
              <a:t>Fonte Primária: </a:t>
            </a:r>
            <a:r>
              <a:rPr lang="pt-BR" sz="1200" dirty="0" err="1" smtClean="0"/>
              <a:t>ATPCO</a:t>
            </a:r>
            <a:r>
              <a:rPr lang="pt-BR" sz="1200" dirty="0" smtClean="0"/>
              <a:t> e DAC</a:t>
            </a:r>
            <a:endParaRPr lang="pt-B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Preços: Rio Sul &amp; </a:t>
            </a:r>
            <a:r>
              <a:rPr lang="pt-BR" dirty="0" err="1" smtClean="0"/>
              <a:t>Tam</a:t>
            </a:r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6504" y="1571612"/>
            <a:ext cx="8077462" cy="50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aixaDeTexto 3"/>
          <p:cNvSpPr txBox="1"/>
          <p:nvPr/>
        </p:nvSpPr>
        <p:spPr>
          <a:xfrm>
            <a:off x="2928926" y="1142984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Preços Nominais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679E8C-3BD7-4A2F-B252-A68EFF54B514}" type="slidenum">
              <a:rPr lang="pt-BR" smtClean="0"/>
              <a:pPr>
                <a:defRPr/>
              </a:pPr>
              <a:t>32</a:t>
            </a:fld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6215074" y="6581001"/>
            <a:ext cx="24288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 smtClean="0"/>
              <a:t>Fonte Primária: </a:t>
            </a:r>
            <a:r>
              <a:rPr lang="pt-BR" sz="1200" dirty="0" err="1" smtClean="0"/>
              <a:t>ATPCO</a:t>
            </a:r>
            <a:r>
              <a:rPr lang="pt-BR" sz="1200" dirty="0" smtClean="0"/>
              <a:t> e DAC</a:t>
            </a:r>
            <a:endParaRPr lang="pt-B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Preços: </a:t>
            </a:r>
            <a:r>
              <a:rPr lang="pt-BR" dirty="0" err="1" smtClean="0"/>
              <a:t>Tam</a:t>
            </a:r>
            <a:r>
              <a:rPr lang="pt-BR" dirty="0" smtClean="0"/>
              <a:t> &amp; Varig</a:t>
            </a:r>
            <a:endParaRPr lang="pt-BR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7247" y="1571612"/>
            <a:ext cx="8076719" cy="50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aixaDeTexto 3"/>
          <p:cNvSpPr txBox="1"/>
          <p:nvPr/>
        </p:nvSpPr>
        <p:spPr>
          <a:xfrm>
            <a:off x="2928926" y="1142984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Preços Nominais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679E8C-3BD7-4A2F-B252-A68EFF54B514}" type="slidenum">
              <a:rPr lang="pt-BR" smtClean="0"/>
              <a:pPr>
                <a:defRPr/>
              </a:pPr>
              <a:t>33</a:t>
            </a:fld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6215074" y="6581001"/>
            <a:ext cx="24288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 smtClean="0"/>
              <a:t>Fonte Primária: </a:t>
            </a:r>
            <a:r>
              <a:rPr lang="pt-BR" sz="1200" dirty="0" err="1" smtClean="0"/>
              <a:t>ATPCO</a:t>
            </a:r>
            <a:r>
              <a:rPr lang="pt-BR" sz="1200" dirty="0" smtClean="0"/>
              <a:t> e DAC</a:t>
            </a:r>
            <a:endParaRPr lang="pt-B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Preços: Transbrasil &amp; Vasp</a:t>
            </a:r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7247" y="1571612"/>
            <a:ext cx="8076719" cy="50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2928926" y="1142984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Preços Nominais</a:t>
            </a:r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679E8C-3BD7-4A2F-B252-A68EFF54B514}" type="slidenum">
              <a:rPr lang="pt-BR" smtClean="0"/>
              <a:pPr>
                <a:defRPr/>
              </a:pPr>
              <a:t>34</a:t>
            </a:fld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6215074" y="6581001"/>
            <a:ext cx="24288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 smtClean="0"/>
              <a:t>Fonte Primária: </a:t>
            </a:r>
            <a:r>
              <a:rPr lang="pt-BR" sz="1200" dirty="0" err="1" smtClean="0"/>
              <a:t>ATPCO</a:t>
            </a:r>
            <a:r>
              <a:rPr lang="pt-BR" sz="1200" dirty="0" smtClean="0"/>
              <a:t> e DAC</a:t>
            </a:r>
            <a:endParaRPr lang="pt-B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Preços: Varig &amp; Vasp</a:t>
            </a:r>
            <a:endParaRPr lang="pt-B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7247" y="1571612"/>
            <a:ext cx="8076719" cy="50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aixaDeTexto 3"/>
          <p:cNvSpPr txBox="1"/>
          <p:nvPr/>
        </p:nvSpPr>
        <p:spPr>
          <a:xfrm>
            <a:off x="2928926" y="1142984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Preços Nominais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679E8C-3BD7-4A2F-B252-A68EFF54B514}" type="slidenum">
              <a:rPr lang="pt-BR" smtClean="0"/>
              <a:pPr>
                <a:defRPr/>
              </a:pPr>
              <a:t>35</a:t>
            </a:fld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6215074" y="6581001"/>
            <a:ext cx="24288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 smtClean="0"/>
              <a:t>Fonte Primária: </a:t>
            </a:r>
            <a:r>
              <a:rPr lang="pt-BR" sz="1200" dirty="0" err="1" smtClean="0"/>
              <a:t>ATPCO</a:t>
            </a:r>
            <a:r>
              <a:rPr lang="pt-BR" sz="1200" dirty="0" smtClean="0"/>
              <a:t> e DAC</a:t>
            </a:r>
            <a:endParaRPr lang="pt-B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Evolução dos Preços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2928926" y="1142984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Preços Deflacionados IPCA</a:t>
            </a:r>
            <a:endParaRPr lang="pt-BR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6504" y="1532272"/>
            <a:ext cx="8077462" cy="50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aixaDeTexto 5"/>
          <p:cNvSpPr txBox="1"/>
          <p:nvPr/>
        </p:nvSpPr>
        <p:spPr>
          <a:xfrm>
            <a:off x="6215074" y="6581001"/>
            <a:ext cx="24288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 smtClean="0"/>
              <a:t>Fonte Primária: </a:t>
            </a:r>
            <a:r>
              <a:rPr lang="pt-BR" sz="1200" dirty="0" err="1" smtClean="0"/>
              <a:t>ATPCO</a:t>
            </a:r>
            <a:r>
              <a:rPr lang="pt-BR" sz="1200" dirty="0" smtClean="0"/>
              <a:t> e DAC</a:t>
            </a:r>
            <a:endParaRPr lang="pt-B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6504" y="1532272"/>
            <a:ext cx="8077462" cy="50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Evolução dos Preços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2928926" y="1142984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Preços Deflacionados IPCA</a:t>
            </a:r>
            <a:endParaRPr lang="pt-BR" dirty="0"/>
          </a:p>
        </p:txBody>
      </p:sp>
      <p:grpSp>
        <p:nvGrpSpPr>
          <p:cNvPr id="2" name="Grupo 14"/>
          <p:cNvGrpSpPr/>
          <p:nvPr/>
        </p:nvGrpSpPr>
        <p:grpSpPr>
          <a:xfrm>
            <a:off x="1571636" y="142852"/>
            <a:ext cx="7572396" cy="4029330"/>
            <a:chOff x="1571604" y="114050"/>
            <a:chExt cx="7572396" cy="4029330"/>
          </a:xfrm>
        </p:grpSpPr>
        <p:sp>
          <p:nvSpPr>
            <p:cNvPr id="9" name="CaixaDeTexto 8"/>
            <p:cNvSpPr txBox="1"/>
            <p:nvPr/>
          </p:nvSpPr>
          <p:spPr>
            <a:xfrm>
              <a:off x="7143736" y="114050"/>
              <a:ext cx="2000264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b="1" dirty="0" smtClean="0"/>
                <a:t>Site TAM (2009-02):</a:t>
              </a:r>
            </a:p>
            <a:p>
              <a:pPr algn="ctr"/>
              <a:r>
                <a:rPr lang="pt-BR" sz="1400" b="1" dirty="0" smtClean="0"/>
                <a:t>R$ 199.50</a:t>
              </a:r>
            </a:p>
            <a:p>
              <a:pPr algn="ctr"/>
              <a:r>
                <a:rPr lang="pt-BR" sz="1400" b="1" dirty="0" smtClean="0"/>
                <a:t>R$ 299.50</a:t>
              </a:r>
            </a:p>
            <a:p>
              <a:pPr algn="ctr"/>
              <a:r>
                <a:rPr lang="pt-BR" sz="1400" b="1" dirty="0" smtClean="0"/>
                <a:t>R$ 419.50</a:t>
              </a:r>
            </a:p>
            <a:p>
              <a:pPr algn="ctr"/>
              <a:r>
                <a:rPr lang="pt-BR" sz="1400" b="1" dirty="0" smtClean="0"/>
                <a:t>R$ 459.50</a:t>
              </a:r>
            </a:p>
            <a:p>
              <a:pPr algn="ctr"/>
              <a:r>
                <a:rPr lang="pt-BR" sz="1400" b="1" dirty="0" smtClean="0"/>
                <a:t>R$ 609.50</a:t>
              </a:r>
            </a:p>
            <a:p>
              <a:pPr algn="ctr"/>
              <a:endParaRPr lang="pt-BR" sz="1400" b="1" dirty="0"/>
            </a:p>
          </p:txBody>
        </p:sp>
        <p:sp>
          <p:nvSpPr>
            <p:cNvPr id="12" name="Retângulo 11"/>
            <p:cNvSpPr/>
            <p:nvPr/>
          </p:nvSpPr>
          <p:spPr>
            <a:xfrm>
              <a:off x="1571604" y="1857364"/>
              <a:ext cx="6572296" cy="2286016"/>
            </a:xfrm>
            <a:prstGeom prst="rect">
              <a:avLst/>
            </a:prstGeom>
            <a:solidFill>
              <a:srgbClr val="FF0000">
                <a:alpha val="32941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14" name="Conector de seta reta 13"/>
            <p:cNvCxnSpPr/>
            <p:nvPr/>
          </p:nvCxnSpPr>
          <p:spPr>
            <a:xfrm rot="5400000">
              <a:off x="6572264" y="1428736"/>
              <a:ext cx="1143008" cy="71438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CaixaDeTexto 9"/>
          <p:cNvSpPr txBox="1"/>
          <p:nvPr/>
        </p:nvSpPr>
        <p:spPr>
          <a:xfrm>
            <a:off x="5786446" y="6581001"/>
            <a:ext cx="2857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 smtClean="0"/>
              <a:t>Fonte: DAC e </a:t>
            </a:r>
            <a:r>
              <a:rPr lang="pt-BR" sz="1200" dirty="0" err="1" smtClean="0"/>
              <a:t>websites</a:t>
            </a:r>
            <a:r>
              <a:rPr lang="pt-BR" sz="1200" dirty="0" smtClean="0"/>
              <a:t> em fev/09</a:t>
            </a:r>
            <a:endParaRPr lang="pt-B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6504" y="1532272"/>
            <a:ext cx="8077462" cy="50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Evolução dos Preços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2928926" y="1142984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Preços Deflacionados IPCA</a:t>
            </a:r>
            <a:endParaRPr lang="pt-BR" dirty="0"/>
          </a:p>
        </p:txBody>
      </p:sp>
      <p:grpSp>
        <p:nvGrpSpPr>
          <p:cNvPr id="2" name="Grupo 14"/>
          <p:cNvGrpSpPr/>
          <p:nvPr/>
        </p:nvGrpSpPr>
        <p:grpSpPr>
          <a:xfrm>
            <a:off x="1571604" y="114050"/>
            <a:ext cx="7572396" cy="4315082"/>
            <a:chOff x="1571604" y="114050"/>
            <a:chExt cx="7572396" cy="4315082"/>
          </a:xfrm>
        </p:grpSpPr>
        <p:sp>
          <p:nvSpPr>
            <p:cNvPr id="9" name="CaixaDeTexto 8"/>
            <p:cNvSpPr txBox="1"/>
            <p:nvPr/>
          </p:nvSpPr>
          <p:spPr>
            <a:xfrm>
              <a:off x="7143736" y="114050"/>
              <a:ext cx="200026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b="1" dirty="0" smtClean="0"/>
                <a:t>Site Gol (2009-02):</a:t>
              </a:r>
            </a:p>
            <a:p>
              <a:pPr algn="ctr"/>
              <a:r>
                <a:rPr lang="pt-BR" sz="1400" b="1" dirty="0" smtClean="0"/>
                <a:t>R$ 159.00</a:t>
              </a:r>
            </a:p>
            <a:p>
              <a:pPr algn="ctr"/>
              <a:r>
                <a:rPr lang="pt-BR" sz="1400" b="1" dirty="0" smtClean="0"/>
                <a:t>R$ 349.00</a:t>
              </a:r>
            </a:p>
            <a:p>
              <a:pPr algn="ctr"/>
              <a:endParaRPr lang="pt-BR" sz="1400" b="1" dirty="0"/>
            </a:p>
          </p:txBody>
        </p:sp>
        <p:sp>
          <p:nvSpPr>
            <p:cNvPr id="12" name="Retângulo 11"/>
            <p:cNvSpPr/>
            <p:nvPr/>
          </p:nvSpPr>
          <p:spPr>
            <a:xfrm>
              <a:off x="1571604" y="3000372"/>
              <a:ext cx="6572296" cy="1428760"/>
            </a:xfrm>
            <a:prstGeom prst="rect">
              <a:avLst/>
            </a:prstGeom>
            <a:solidFill>
              <a:srgbClr val="FFC000">
                <a:alpha val="32941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14" name="Conector de seta reta 13"/>
            <p:cNvCxnSpPr/>
            <p:nvPr/>
          </p:nvCxnSpPr>
          <p:spPr>
            <a:xfrm rot="5400000">
              <a:off x="6465107" y="1178703"/>
              <a:ext cx="1500198" cy="85725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CaixaDeTexto 10"/>
          <p:cNvSpPr txBox="1"/>
          <p:nvPr/>
        </p:nvSpPr>
        <p:spPr>
          <a:xfrm>
            <a:off x="5786446" y="6581001"/>
            <a:ext cx="2857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 smtClean="0"/>
              <a:t>Fonte: DAC e </a:t>
            </a:r>
            <a:r>
              <a:rPr lang="pt-BR" sz="1200" dirty="0" err="1" smtClean="0"/>
              <a:t>websites</a:t>
            </a:r>
            <a:r>
              <a:rPr lang="pt-BR" sz="1200" dirty="0" smtClean="0"/>
              <a:t> em fev/09</a:t>
            </a:r>
            <a:endParaRPr lang="pt-B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6504" y="1532272"/>
            <a:ext cx="8077462" cy="50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Evolução dos Preços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2928926" y="1142984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Preços Deflacionados IPCA</a:t>
            </a:r>
            <a:endParaRPr lang="pt-BR" dirty="0"/>
          </a:p>
        </p:txBody>
      </p:sp>
      <p:grpSp>
        <p:nvGrpSpPr>
          <p:cNvPr id="2" name="Grupo 14"/>
          <p:cNvGrpSpPr/>
          <p:nvPr/>
        </p:nvGrpSpPr>
        <p:grpSpPr>
          <a:xfrm>
            <a:off x="1571604" y="114050"/>
            <a:ext cx="7572396" cy="4315082"/>
            <a:chOff x="1571604" y="114050"/>
            <a:chExt cx="7572396" cy="4315082"/>
          </a:xfrm>
        </p:grpSpPr>
        <p:sp>
          <p:nvSpPr>
            <p:cNvPr id="9" name="CaixaDeTexto 8"/>
            <p:cNvSpPr txBox="1"/>
            <p:nvPr/>
          </p:nvSpPr>
          <p:spPr>
            <a:xfrm>
              <a:off x="6786578" y="114050"/>
              <a:ext cx="235742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b="1" dirty="0" smtClean="0"/>
                <a:t>Site </a:t>
              </a:r>
              <a:r>
                <a:rPr lang="pt-BR" sz="1400" b="1" dirty="0" err="1" smtClean="0"/>
                <a:t>Oceanair</a:t>
              </a:r>
              <a:r>
                <a:rPr lang="pt-BR" sz="1400" b="1" dirty="0" smtClean="0"/>
                <a:t> (2009-02):</a:t>
              </a:r>
            </a:p>
            <a:p>
              <a:pPr algn="ctr"/>
              <a:r>
                <a:rPr lang="pt-BR" sz="1400" b="1" dirty="0" smtClean="0"/>
                <a:t>R$ 152.00</a:t>
              </a:r>
            </a:p>
            <a:p>
              <a:pPr algn="ctr"/>
              <a:r>
                <a:rPr lang="pt-BR" sz="1400" b="1" dirty="0" smtClean="0"/>
                <a:t>R$ 223.00</a:t>
              </a:r>
            </a:p>
            <a:p>
              <a:pPr algn="ctr"/>
              <a:r>
                <a:rPr lang="pt-BR" sz="1400" b="1" dirty="0" smtClean="0"/>
                <a:t>R$ 247.00</a:t>
              </a:r>
            </a:p>
            <a:p>
              <a:pPr algn="ctr"/>
              <a:r>
                <a:rPr lang="pt-BR" sz="1400" b="1" dirty="0" smtClean="0"/>
                <a:t>R$ 270.00</a:t>
              </a:r>
            </a:p>
            <a:p>
              <a:pPr algn="ctr"/>
              <a:r>
                <a:rPr lang="pt-BR" sz="1400" b="1" dirty="0" smtClean="0"/>
                <a:t>R$ 294.00</a:t>
              </a:r>
              <a:endParaRPr lang="pt-BR" sz="1400" b="1" dirty="0"/>
            </a:p>
          </p:txBody>
        </p:sp>
        <p:sp>
          <p:nvSpPr>
            <p:cNvPr id="12" name="Retângulo 11"/>
            <p:cNvSpPr/>
            <p:nvPr/>
          </p:nvSpPr>
          <p:spPr>
            <a:xfrm>
              <a:off x="1571604" y="3429000"/>
              <a:ext cx="6572296" cy="1000132"/>
            </a:xfrm>
            <a:prstGeom prst="rect">
              <a:avLst/>
            </a:prstGeom>
            <a:solidFill>
              <a:srgbClr val="00B050">
                <a:alpha val="32941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14" name="Conector de seta reta 13"/>
            <p:cNvCxnSpPr/>
            <p:nvPr/>
          </p:nvCxnSpPr>
          <p:spPr>
            <a:xfrm rot="5400000">
              <a:off x="6357950" y="1357298"/>
              <a:ext cx="1428760" cy="57150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CaixaDeTexto 10"/>
          <p:cNvSpPr txBox="1"/>
          <p:nvPr/>
        </p:nvSpPr>
        <p:spPr>
          <a:xfrm>
            <a:off x="5786446" y="6581001"/>
            <a:ext cx="2857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 smtClean="0"/>
              <a:t>Fonte: DAC e </a:t>
            </a:r>
            <a:r>
              <a:rPr lang="pt-BR" sz="1200" dirty="0" err="1" smtClean="0"/>
              <a:t>websites</a:t>
            </a:r>
            <a:r>
              <a:rPr lang="pt-BR" sz="1200" dirty="0" smtClean="0"/>
              <a:t> em fev/09</a:t>
            </a:r>
            <a:endParaRPr lang="pt-B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 Específicos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Aplicação: Caso do paralelismo </a:t>
            </a:r>
            <a:r>
              <a:rPr lang="pt-BR" i="1" dirty="0" err="1" smtClean="0"/>
              <a:t>plus</a:t>
            </a:r>
            <a:r>
              <a:rPr lang="pt-BR" dirty="0" smtClean="0"/>
              <a:t> de preços da ponte aérea RJ-SP, 1999, ano da mudança de regime cambial</a:t>
            </a:r>
          </a:p>
          <a:p>
            <a:r>
              <a:rPr lang="pt-BR" dirty="0" smtClean="0"/>
              <a:t>Estudar as implicações concorrenciais do choque não antecipado de custos</a:t>
            </a:r>
          </a:p>
          <a:p>
            <a:r>
              <a:rPr lang="pt-BR" dirty="0" smtClean="0"/>
              <a:t>Modelar de forma estrutural o repasse custo-preço (</a:t>
            </a:r>
            <a:r>
              <a:rPr lang="pt-BR" i="1" dirty="0" err="1" smtClean="0"/>
              <a:t>pass-through</a:t>
            </a:r>
            <a:r>
              <a:rPr lang="pt-BR" dirty="0" smtClean="0"/>
              <a:t>) das empresas.</a:t>
            </a:r>
          </a:p>
          <a:p>
            <a:r>
              <a:rPr lang="pt-BR" dirty="0" smtClean="0"/>
              <a:t>Tecer inferências sobre o realinhamento de preços </a:t>
            </a:r>
            <a:r>
              <a:rPr lang="pt-BR" dirty="0" err="1" smtClean="0"/>
              <a:t>subsequente</a:t>
            </a:r>
            <a:r>
              <a:rPr lang="pt-BR" dirty="0" smtClean="0"/>
              <a:t>, decompondo o repasse cambial em</a:t>
            </a:r>
          </a:p>
          <a:p>
            <a:pPr marL="1371600" lvl="2" indent="-514350">
              <a:buFont typeface="+mj-lt"/>
              <a:buAutoNum type="arabicPeriod"/>
            </a:pPr>
            <a:r>
              <a:rPr lang="pt-BR" sz="2800" dirty="0" smtClean="0"/>
              <a:t>efetiva variação em custos</a:t>
            </a:r>
          </a:p>
          <a:p>
            <a:pPr marL="1371600" lvl="2" indent="-514350">
              <a:buFont typeface="+mj-lt"/>
              <a:buAutoNum type="arabicPeriod"/>
            </a:pPr>
            <a:r>
              <a:rPr lang="pt-BR" sz="2800" dirty="0" smtClean="0"/>
              <a:t>variação na conduta de mercado</a:t>
            </a:r>
          </a:p>
          <a:p>
            <a:endParaRPr lang="pt-BR" dirty="0"/>
          </a:p>
        </p:txBody>
      </p:sp>
      <p:sp>
        <p:nvSpPr>
          <p:cNvPr id="4" name="Espaço Reservado para Número de Slide 2"/>
          <p:cNvSpPr txBox="1">
            <a:spLocks/>
          </p:cNvSpPr>
          <p:nvPr/>
        </p:nvSpPr>
        <p:spPr>
          <a:xfrm>
            <a:off x="8243942" y="6492899"/>
            <a:ext cx="75721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#</a:t>
            </a:r>
            <a:fld id="{D1AFBEB1-4446-4E5A-9652-B07944813BDD}" type="slidenum">
              <a:rPr kumimoji="0" lang="pt-BR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r>
              <a:rPr kumimoji="0" lang="pt-B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/55</a:t>
            </a: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6504" y="1532272"/>
            <a:ext cx="8077462" cy="50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Evolução dos Preços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2928926" y="1142984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em Big </a:t>
            </a:r>
            <a:r>
              <a:rPr lang="pt-BR" dirty="0" err="1" smtClean="0"/>
              <a:t>Macs</a:t>
            </a:r>
            <a:r>
              <a:rPr lang="pt-BR" dirty="0" smtClean="0"/>
              <a:t> (Fev/09)</a:t>
            </a:r>
            <a:endParaRPr lang="pt-BR" dirty="0"/>
          </a:p>
        </p:txBody>
      </p:sp>
      <p:grpSp>
        <p:nvGrpSpPr>
          <p:cNvPr id="16" name="Grupo 15"/>
          <p:cNvGrpSpPr/>
          <p:nvPr/>
        </p:nvGrpSpPr>
        <p:grpSpPr>
          <a:xfrm>
            <a:off x="1357290" y="4429132"/>
            <a:ext cx="6643734" cy="1000132"/>
            <a:chOff x="1571604" y="4429132"/>
            <a:chExt cx="6643734" cy="1000132"/>
          </a:xfrm>
        </p:grpSpPr>
        <p:grpSp>
          <p:nvGrpSpPr>
            <p:cNvPr id="11" name="Grupo 10"/>
            <p:cNvGrpSpPr/>
            <p:nvPr/>
          </p:nvGrpSpPr>
          <p:grpSpPr>
            <a:xfrm>
              <a:off x="1571604" y="4429132"/>
              <a:ext cx="6643734" cy="1000132"/>
              <a:chOff x="1571604" y="4784734"/>
              <a:chExt cx="6643734" cy="1000132"/>
            </a:xfrm>
          </p:grpSpPr>
          <p:cxnSp>
            <p:nvCxnSpPr>
              <p:cNvPr id="9" name="Conector reto 8"/>
              <p:cNvCxnSpPr/>
              <p:nvPr/>
            </p:nvCxnSpPr>
            <p:spPr>
              <a:xfrm>
                <a:off x="1571604" y="4784734"/>
                <a:ext cx="6643734" cy="1588"/>
              </a:xfrm>
              <a:prstGeom prst="line">
                <a:avLst/>
              </a:prstGeom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0" name="CaixaDeTexto 9"/>
              <p:cNvSpPr txBox="1"/>
              <p:nvPr/>
            </p:nvSpPr>
            <p:spPr>
              <a:xfrm>
                <a:off x="2071670" y="5446312"/>
                <a:ext cx="571504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600" i="1" dirty="0" smtClean="0">
                    <a:solidFill>
                      <a:schemeClr val="tx2"/>
                    </a:solidFill>
                  </a:rPr>
                  <a:t>Delta </a:t>
                </a:r>
                <a:r>
                  <a:rPr lang="pt-BR" sz="1600" i="1" dirty="0" err="1" smtClean="0">
                    <a:solidFill>
                      <a:schemeClr val="tx2"/>
                    </a:solidFill>
                  </a:rPr>
                  <a:t>Shuttle</a:t>
                </a:r>
                <a:r>
                  <a:rPr lang="pt-BR" sz="1600" i="1" dirty="0" smtClean="0">
                    <a:solidFill>
                      <a:schemeClr val="tx2"/>
                    </a:solidFill>
                  </a:rPr>
                  <a:t> </a:t>
                </a:r>
                <a:r>
                  <a:rPr lang="pt-BR" sz="1600" i="1" dirty="0" err="1" smtClean="0">
                    <a:solidFill>
                      <a:schemeClr val="tx2"/>
                    </a:solidFill>
                  </a:rPr>
                  <a:t>LGA-BOS</a:t>
                </a:r>
                <a:r>
                  <a:rPr lang="pt-BR" sz="1600" i="1" dirty="0" smtClean="0">
                    <a:solidFill>
                      <a:schemeClr val="tx2"/>
                    </a:solidFill>
                  </a:rPr>
                  <a:t> (2009, c/ antecedência): 18 BM</a:t>
                </a:r>
                <a:endParaRPr lang="pt-BR" sz="1600" i="1" dirty="0">
                  <a:solidFill>
                    <a:schemeClr val="tx2"/>
                  </a:solidFill>
                </a:endParaRPr>
              </a:p>
            </p:txBody>
          </p:sp>
        </p:grpSp>
        <p:cxnSp>
          <p:nvCxnSpPr>
            <p:cNvPr id="15" name="Conector de seta reta 14"/>
            <p:cNvCxnSpPr/>
            <p:nvPr/>
          </p:nvCxnSpPr>
          <p:spPr>
            <a:xfrm rot="5400000" flipH="1" flipV="1">
              <a:off x="2250265" y="4822041"/>
              <a:ext cx="500066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7" name="CaixaDeTexto 16"/>
          <p:cNvSpPr txBox="1"/>
          <p:nvPr/>
        </p:nvSpPr>
        <p:spPr>
          <a:xfrm>
            <a:off x="6143636" y="6581001"/>
            <a:ext cx="25003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 smtClean="0"/>
              <a:t>Fonte: DAC e </a:t>
            </a:r>
            <a:r>
              <a:rPr lang="pt-BR" sz="1200" dirty="0" err="1" smtClean="0"/>
              <a:t>The</a:t>
            </a:r>
            <a:r>
              <a:rPr lang="pt-BR" sz="1200" dirty="0" smtClean="0"/>
              <a:t> </a:t>
            </a:r>
            <a:r>
              <a:rPr lang="pt-BR" sz="1200" dirty="0" err="1" smtClean="0"/>
              <a:t>Economist</a:t>
            </a:r>
            <a:endParaRPr lang="pt-BR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Resumo</a:t>
            </a:r>
            <a:endParaRPr lang="pt-BR" dirty="0"/>
          </a:p>
        </p:txBody>
      </p:sp>
      <p:grpSp>
        <p:nvGrpSpPr>
          <p:cNvPr id="12" name="Grupo 11"/>
          <p:cNvGrpSpPr/>
          <p:nvPr/>
        </p:nvGrpSpPr>
        <p:grpSpPr>
          <a:xfrm>
            <a:off x="214282" y="2571744"/>
            <a:ext cx="8572528" cy="2214578"/>
            <a:chOff x="571472" y="2428868"/>
            <a:chExt cx="8001056" cy="2000264"/>
          </a:xfrm>
        </p:grpSpPr>
        <p:sp>
          <p:nvSpPr>
            <p:cNvPr id="11" name="Retângulo 10"/>
            <p:cNvSpPr/>
            <p:nvPr/>
          </p:nvSpPr>
          <p:spPr>
            <a:xfrm>
              <a:off x="571472" y="2428868"/>
              <a:ext cx="8001056" cy="2000264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7173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38175" y="2535238"/>
              <a:ext cx="7866063" cy="1795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7" name="Espaço Reservado para Número de Slide 2"/>
          <p:cNvSpPr txBox="1">
            <a:spLocks/>
          </p:cNvSpPr>
          <p:nvPr/>
        </p:nvSpPr>
        <p:spPr>
          <a:xfrm>
            <a:off x="8243942" y="6492899"/>
            <a:ext cx="75721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#</a:t>
            </a:r>
            <a:fld id="{D1AFBEB1-4446-4E5A-9652-B07944813BDD}" type="slidenum">
              <a:rPr kumimoji="0" lang="pt-BR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r>
              <a:rPr kumimoji="0" lang="pt-B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/55</a:t>
            </a: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Preços </a:t>
            </a:r>
            <a:r>
              <a:rPr lang="pt-BR" dirty="0" err="1" smtClean="0"/>
              <a:t>vs</a:t>
            </a:r>
            <a:r>
              <a:rPr lang="pt-BR" dirty="0" smtClean="0"/>
              <a:t> Câmbio</a:t>
            </a:r>
            <a:endParaRPr lang="pt-BR" dirty="0"/>
          </a:p>
        </p:txBody>
      </p:sp>
      <p:pic>
        <p:nvPicPr>
          <p:cNvPr id="12391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500174"/>
            <a:ext cx="8077462" cy="50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3913" name="Picture 9"/>
          <p:cNvPicPr>
            <a:picLocks noChangeAspect="1" noChangeArrowheads="1"/>
          </p:cNvPicPr>
          <p:nvPr/>
        </p:nvPicPr>
        <p:blipFill>
          <a:blip r:embed="rId4"/>
          <a:srcRect l="12383" t="12757" r="3590" b="14955"/>
          <a:stretch>
            <a:fillRect/>
          </a:stretch>
        </p:blipFill>
        <p:spPr bwMode="auto">
          <a:xfrm>
            <a:off x="1571604" y="2143116"/>
            <a:ext cx="6786610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0" name="Grupo 9"/>
          <p:cNvGrpSpPr/>
          <p:nvPr/>
        </p:nvGrpSpPr>
        <p:grpSpPr>
          <a:xfrm>
            <a:off x="1928794" y="2214554"/>
            <a:ext cx="3429024" cy="3500462"/>
            <a:chOff x="1928794" y="2214554"/>
            <a:chExt cx="3429024" cy="3500462"/>
          </a:xfrm>
        </p:grpSpPr>
        <p:sp>
          <p:nvSpPr>
            <p:cNvPr id="5" name="Retângulo 4"/>
            <p:cNvSpPr/>
            <p:nvPr/>
          </p:nvSpPr>
          <p:spPr>
            <a:xfrm>
              <a:off x="4857752" y="2214554"/>
              <a:ext cx="500066" cy="3500462"/>
            </a:xfrm>
            <a:prstGeom prst="rect">
              <a:avLst/>
            </a:prstGeom>
            <a:solidFill>
              <a:srgbClr val="BBE0E3">
                <a:alpha val="56078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9" name="Grupo 8"/>
            <p:cNvGrpSpPr/>
            <p:nvPr/>
          </p:nvGrpSpPr>
          <p:grpSpPr>
            <a:xfrm>
              <a:off x="1928794" y="3964785"/>
              <a:ext cx="2928958" cy="1406312"/>
              <a:chOff x="1928794" y="3964785"/>
              <a:chExt cx="2928958" cy="1406312"/>
            </a:xfrm>
          </p:grpSpPr>
          <p:cxnSp>
            <p:nvCxnSpPr>
              <p:cNvPr id="7" name="Conector de seta reta 6"/>
              <p:cNvCxnSpPr>
                <a:endCxn id="5" idx="1"/>
              </p:cNvCxnSpPr>
              <p:nvPr/>
            </p:nvCxnSpPr>
            <p:spPr>
              <a:xfrm flipV="1">
                <a:off x="2786050" y="3964785"/>
                <a:ext cx="2071702" cy="82153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8" name="CaixaDeTexto 7"/>
              <p:cNvSpPr txBox="1"/>
              <p:nvPr/>
            </p:nvSpPr>
            <p:spPr>
              <a:xfrm>
                <a:off x="1928794" y="4786322"/>
                <a:ext cx="185738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 smtClean="0">
                    <a:solidFill>
                      <a:schemeClr val="tx2"/>
                    </a:solidFill>
                  </a:rPr>
                  <a:t>período sob suspeita</a:t>
                </a:r>
                <a:endParaRPr lang="pt-BR" sz="1600" dirty="0">
                  <a:solidFill>
                    <a:schemeClr val="tx2"/>
                  </a:solidFill>
                </a:endParaRPr>
              </a:p>
            </p:txBody>
          </p:sp>
        </p:grpSp>
      </p:grpSp>
      <p:grpSp>
        <p:nvGrpSpPr>
          <p:cNvPr id="15" name="Grupo 14"/>
          <p:cNvGrpSpPr/>
          <p:nvPr/>
        </p:nvGrpSpPr>
        <p:grpSpPr>
          <a:xfrm>
            <a:off x="5715008" y="3929066"/>
            <a:ext cx="2214578" cy="1299155"/>
            <a:chOff x="5715008" y="3929066"/>
            <a:chExt cx="2214578" cy="1299155"/>
          </a:xfrm>
        </p:grpSpPr>
        <p:cxnSp>
          <p:nvCxnSpPr>
            <p:cNvPr id="13" name="Conector de seta reta 12"/>
            <p:cNvCxnSpPr/>
            <p:nvPr/>
          </p:nvCxnSpPr>
          <p:spPr>
            <a:xfrm rot="10800000">
              <a:off x="5715008" y="3929066"/>
              <a:ext cx="928694" cy="64294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14" name="CaixaDeTexto 13"/>
            <p:cNvSpPr txBox="1"/>
            <p:nvPr/>
          </p:nvSpPr>
          <p:spPr>
            <a:xfrm>
              <a:off x="6072198" y="4643446"/>
              <a:ext cx="18573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 smtClean="0">
                  <a:solidFill>
                    <a:schemeClr val="tx2"/>
                  </a:solidFill>
                </a:rPr>
                <a:t>Promoção Meio a Meio da Vasp</a:t>
              </a:r>
              <a:endParaRPr lang="pt-BR" sz="1600" dirty="0">
                <a:solidFill>
                  <a:schemeClr val="tx2"/>
                </a:solidFill>
              </a:endParaRPr>
            </a:p>
          </p:txBody>
        </p:sp>
      </p:grpSp>
      <p:sp>
        <p:nvSpPr>
          <p:cNvPr id="16" name="CaixaDeTexto 15"/>
          <p:cNvSpPr txBox="1"/>
          <p:nvPr/>
        </p:nvSpPr>
        <p:spPr>
          <a:xfrm>
            <a:off x="5500694" y="6581001"/>
            <a:ext cx="3143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 smtClean="0"/>
              <a:t>Fonte Primária: </a:t>
            </a:r>
            <a:r>
              <a:rPr lang="pt-BR" sz="1200" dirty="0" err="1" smtClean="0"/>
              <a:t>ATPCO</a:t>
            </a:r>
            <a:r>
              <a:rPr lang="pt-BR" sz="1200" dirty="0" smtClean="0"/>
              <a:t>, DAC e </a:t>
            </a:r>
            <a:r>
              <a:rPr lang="pt-BR" sz="1200" dirty="0" err="1" smtClean="0"/>
              <a:t>IPEADATA</a:t>
            </a:r>
            <a:endParaRPr lang="pt-BR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531352" cy="990600"/>
          </a:xfrm>
        </p:spPr>
        <p:txBody>
          <a:bodyPr>
            <a:normAutofit/>
          </a:bodyPr>
          <a:lstStyle/>
          <a:p>
            <a:r>
              <a:rPr lang="pt-BR" dirty="0" smtClean="0"/>
              <a:t>Modelagem da Conduta Competitiva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98334" y="1600200"/>
            <a:ext cx="8531384" cy="4757758"/>
          </a:xfrm>
        </p:spPr>
        <p:txBody>
          <a:bodyPr>
            <a:noAutofit/>
          </a:bodyPr>
          <a:lstStyle/>
          <a:p>
            <a:pPr>
              <a:spcAft>
                <a:spcPts val="1800"/>
              </a:spcAft>
            </a:pPr>
            <a:r>
              <a:rPr lang="pt-BR" sz="2400" dirty="0" smtClean="0"/>
              <a:t>Contribuição à literatura: Relação de Oferta Generalizada (ROG) para a modelagem empírica da conduta competitiva das firmas.</a:t>
            </a:r>
          </a:p>
          <a:p>
            <a:pPr>
              <a:spcAft>
                <a:spcPts val="1800"/>
              </a:spcAft>
            </a:pPr>
            <a:r>
              <a:rPr lang="pt-BR" sz="2400" dirty="0" smtClean="0"/>
              <a:t>A proposta endereça a chamada "Crítica de Corts" (Corts, 1999, </a:t>
            </a:r>
            <a:r>
              <a:rPr lang="pt-BR" sz="2400" i="1" dirty="0" smtClean="0"/>
              <a:t>J. </a:t>
            </a:r>
            <a:r>
              <a:rPr lang="pt-BR" sz="2400" i="1" dirty="0" err="1" smtClean="0"/>
              <a:t>Econometrics</a:t>
            </a:r>
            <a:r>
              <a:rPr lang="pt-BR" sz="2400" dirty="0" smtClean="0"/>
              <a:t>), o maior desafio aos métodos de parâmetro de conduta da Nova Organização Industrial Empírica (NOIE). Na linha de Puller (2008).</a:t>
            </a:r>
          </a:p>
          <a:p>
            <a:pPr>
              <a:spcAft>
                <a:spcPts val="1800"/>
              </a:spcAft>
            </a:pPr>
            <a:r>
              <a:rPr lang="pt-BR" sz="2400" dirty="0" smtClean="0"/>
              <a:t>ROG: aninha, como casos especiais, importantes referências de equilíbrios em jogos oligopolísticos, não-cooperativos ou cooperativos, estáticos ou dinâmicos. Possibilita, assim, que o econometrista efetue, com maior probabilidade, uma estimação consistente da conduta competitiva das firmas.</a:t>
            </a:r>
          </a:p>
          <a:p>
            <a:pPr>
              <a:spcAft>
                <a:spcPts val="1800"/>
              </a:spcAft>
            </a:pPr>
            <a:endParaRPr lang="pt-BR" sz="2400" dirty="0"/>
          </a:p>
        </p:txBody>
      </p:sp>
      <p:sp>
        <p:nvSpPr>
          <p:cNvPr id="4" name="Espaço Reservado para Número de Slide 2"/>
          <p:cNvSpPr txBox="1">
            <a:spLocks/>
          </p:cNvSpPr>
          <p:nvPr/>
        </p:nvSpPr>
        <p:spPr>
          <a:xfrm>
            <a:off x="8243942" y="6492899"/>
            <a:ext cx="75721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#</a:t>
            </a:r>
            <a:fld id="{D1AFBEB1-4446-4E5A-9652-B07944813BDD}" type="slidenum">
              <a:rPr kumimoji="0" lang="pt-BR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r>
              <a:rPr kumimoji="0" lang="pt-B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/55</a:t>
            </a: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531352" cy="990600"/>
          </a:xfrm>
        </p:spPr>
        <p:txBody>
          <a:bodyPr>
            <a:normAutofit/>
          </a:bodyPr>
          <a:lstStyle/>
          <a:p>
            <a:r>
              <a:rPr lang="pt-BR" dirty="0" smtClean="0"/>
              <a:t>Modelagem da Conduta Competitiva</a:t>
            </a:r>
            <a:endParaRPr lang="pt-BR" dirty="0"/>
          </a:p>
        </p:txBody>
      </p:sp>
      <p:sp>
        <p:nvSpPr>
          <p:cNvPr id="15" name="Espaço Reservado para Conteúdo 14"/>
          <p:cNvSpPr>
            <a:spLocks noGrp="1"/>
          </p:cNvSpPr>
          <p:nvPr>
            <p:ph sz="quarter" idx="1"/>
          </p:nvPr>
        </p:nvSpPr>
        <p:spPr>
          <a:xfrm>
            <a:off x="612648" y="1671638"/>
            <a:ext cx="8153400" cy="1400172"/>
          </a:xfrm>
        </p:spPr>
        <p:txBody>
          <a:bodyPr>
            <a:normAutofit/>
          </a:bodyPr>
          <a:lstStyle/>
          <a:p>
            <a:r>
              <a:rPr lang="pt-BR" sz="2400" dirty="0" smtClean="0"/>
              <a:t>Suponha a existência de </a:t>
            </a:r>
            <a:r>
              <a:rPr lang="pt-BR" sz="2400" i="1" dirty="0" smtClean="0"/>
              <a:t>N</a:t>
            </a:r>
            <a:r>
              <a:rPr lang="pt-BR" sz="2400" dirty="0" smtClean="0"/>
              <a:t> firmas em um dado mercado com produto diferenciado.</a:t>
            </a:r>
          </a:p>
          <a:p>
            <a:r>
              <a:rPr lang="pt-BR" sz="2400" dirty="0" smtClean="0"/>
              <a:t>A demanda da firma </a:t>
            </a:r>
            <a:r>
              <a:rPr lang="pt-BR" sz="2400" i="1" dirty="0" smtClean="0"/>
              <a:t>j</a:t>
            </a:r>
            <a:r>
              <a:rPr lang="pt-BR" sz="2400" dirty="0" smtClean="0"/>
              <a:t> é dada por</a:t>
            </a:r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7" name="Espaço Reservado para Número de Slide 2"/>
          <p:cNvSpPr txBox="1">
            <a:spLocks/>
          </p:cNvSpPr>
          <p:nvPr/>
        </p:nvSpPr>
        <p:spPr>
          <a:xfrm>
            <a:off x="8243942" y="6492899"/>
            <a:ext cx="75721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#</a:t>
            </a:r>
            <a:fld id="{D1AFBEB1-4446-4E5A-9652-B07944813BDD}" type="slidenum">
              <a:rPr kumimoji="0" lang="pt-BR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r>
              <a:rPr kumimoji="0" lang="pt-B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/55</a:t>
            </a: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19" name="Grupo 18"/>
          <p:cNvGrpSpPr/>
          <p:nvPr/>
        </p:nvGrpSpPr>
        <p:grpSpPr>
          <a:xfrm>
            <a:off x="3071802" y="3571876"/>
            <a:ext cx="3357554" cy="785818"/>
            <a:chOff x="5786446" y="2643182"/>
            <a:chExt cx="3357554" cy="785818"/>
          </a:xfrm>
        </p:grpSpPr>
        <p:sp>
          <p:nvSpPr>
            <p:cNvPr id="18" name="Retângulo 17"/>
            <p:cNvSpPr/>
            <p:nvPr/>
          </p:nvSpPr>
          <p:spPr>
            <a:xfrm>
              <a:off x="5786446" y="2643182"/>
              <a:ext cx="3357554" cy="78581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929322" y="2786058"/>
              <a:ext cx="2928958" cy="437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/>
          <p:cNvSpPr/>
          <p:nvPr/>
        </p:nvSpPr>
        <p:spPr>
          <a:xfrm>
            <a:off x="714348" y="5286388"/>
            <a:ext cx="4929222" cy="10001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785786" y="4000504"/>
            <a:ext cx="4071966" cy="85725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531352" cy="990600"/>
          </a:xfrm>
        </p:spPr>
        <p:txBody>
          <a:bodyPr>
            <a:normAutofit/>
          </a:bodyPr>
          <a:lstStyle/>
          <a:p>
            <a:r>
              <a:rPr lang="pt-BR" dirty="0" smtClean="0"/>
              <a:t>Modelagem da Conduta Competitiva</a:t>
            </a:r>
            <a:endParaRPr lang="pt-BR" dirty="0"/>
          </a:p>
        </p:txBody>
      </p:sp>
      <p:sp>
        <p:nvSpPr>
          <p:cNvPr id="15" name="Espaço Reservado para Conteúdo 14"/>
          <p:cNvSpPr>
            <a:spLocks noGrp="1"/>
          </p:cNvSpPr>
          <p:nvPr>
            <p:ph sz="quarter" idx="1"/>
          </p:nvPr>
        </p:nvSpPr>
        <p:spPr>
          <a:xfrm>
            <a:off x="612648" y="1671638"/>
            <a:ext cx="8153400" cy="1900238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pt-BR" sz="2400" dirty="0" smtClean="0"/>
              <a:t>Precificação em Competição Estática de Bertrand-Nash</a:t>
            </a:r>
          </a:p>
          <a:p>
            <a:pPr lvl="1"/>
            <a:r>
              <a:rPr lang="pt-BR" sz="2300" dirty="0" smtClean="0"/>
              <a:t>Oligopólio com produto heterogêneo</a:t>
            </a:r>
          </a:p>
          <a:p>
            <a:pPr lvl="1"/>
            <a:r>
              <a:rPr lang="pt-BR" sz="2300" dirty="0" smtClean="0"/>
              <a:t>variável estratégica preço</a:t>
            </a:r>
          </a:p>
          <a:p>
            <a:pPr lvl="1"/>
            <a:r>
              <a:rPr lang="pt-BR" sz="2300" dirty="0" smtClean="0"/>
              <a:t>objetivo de maximização de lucros</a:t>
            </a:r>
          </a:p>
          <a:p>
            <a:endParaRPr lang="pt-BR" sz="2400" dirty="0"/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32769" name="Object 1"/>
          <p:cNvGraphicFramePr>
            <a:graphicFrameLocks noChangeAspect="1"/>
          </p:cNvGraphicFramePr>
          <p:nvPr/>
        </p:nvGraphicFramePr>
        <p:xfrm>
          <a:off x="1143000" y="4165600"/>
          <a:ext cx="3214688" cy="692150"/>
        </p:xfrm>
        <a:graphic>
          <a:graphicData uri="http://schemas.openxmlformats.org/presentationml/2006/ole">
            <p:oleObj spid="_x0000_s1026" name="Equação" r:id="rId4" imgW="1726451" imgH="355446" progId="Equation.3">
              <p:embed/>
            </p:oleObj>
          </a:graphicData>
        </a:graphic>
      </p:graphicFrame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32771" name="Object 3"/>
          <p:cNvGraphicFramePr>
            <a:graphicFrameLocks noChangeAspect="1"/>
          </p:cNvGraphicFramePr>
          <p:nvPr/>
        </p:nvGraphicFramePr>
        <p:xfrm>
          <a:off x="785786" y="5324084"/>
          <a:ext cx="4643470" cy="890998"/>
        </p:xfrm>
        <a:graphic>
          <a:graphicData uri="http://schemas.openxmlformats.org/presentationml/2006/ole">
            <p:oleObj spid="_x0000_s1027" name="Equação" r:id="rId5" imgW="2578100" imgH="482600" progId="Equation.3">
              <p:embed/>
            </p:oleObj>
          </a:graphicData>
        </a:graphic>
      </p:graphicFrame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3" name="CaixaDeTexto 12"/>
          <p:cNvSpPr txBox="1"/>
          <p:nvPr/>
        </p:nvSpPr>
        <p:spPr>
          <a:xfrm>
            <a:off x="4929190" y="4214818"/>
            <a:ext cx="3786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 smtClean="0"/>
              <a:t>Problema de Maximização de Lucros</a:t>
            </a:r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5643570" y="5559998"/>
            <a:ext cx="321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 smtClean="0"/>
              <a:t>Cond. de Primeira Ordem (</a:t>
            </a:r>
            <a:r>
              <a:rPr lang="pt-BR" dirty="0" err="1" smtClean="0"/>
              <a:t>CPO</a:t>
            </a:r>
            <a:r>
              <a:rPr lang="pt-BR" dirty="0" smtClean="0"/>
              <a:t>)</a:t>
            </a:r>
            <a:endParaRPr lang="pt-BR" dirty="0"/>
          </a:p>
        </p:txBody>
      </p:sp>
      <p:sp>
        <p:nvSpPr>
          <p:cNvPr id="17" name="Espaço Reservado para Número de Slide 2"/>
          <p:cNvSpPr txBox="1">
            <a:spLocks/>
          </p:cNvSpPr>
          <p:nvPr/>
        </p:nvSpPr>
        <p:spPr>
          <a:xfrm>
            <a:off x="8243942" y="6492899"/>
            <a:ext cx="75721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#</a:t>
            </a:r>
            <a:fld id="{D1AFBEB1-4446-4E5A-9652-B07944813BDD}" type="slidenum">
              <a:rPr kumimoji="0" lang="pt-BR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r>
              <a:rPr kumimoji="0" lang="pt-B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/55</a:t>
            </a: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20" name="Grupo 19"/>
          <p:cNvGrpSpPr/>
          <p:nvPr/>
        </p:nvGrpSpPr>
        <p:grpSpPr>
          <a:xfrm>
            <a:off x="714348" y="6357958"/>
            <a:ext cx="2143140" cy="500042"/>
            <a:chOff x="1643042" y="6357958"/>
            <a:chExt cx="2143140" cy="500042"/>
          </a:xfrm>
        </p:grpSpPr>
        <p:sp>
          <p:nvSpPr>
            <p:cNvPr id="19" name="Retângulo 18"/>
            <p:cNvSpPr/>
            <p:nvPr/>
          </p:nvSpPr>
          <p:spPr>
            <a:xfrm>
              <a:off x="1643042" y="6357958"/>
              <a:ext cx="2143140" cy="50004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785918" y="6429396"/>
              <a:ext cx="1786856" cy="4286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5643570" y="4714884"/>
            <a:ext cx="2286016" cy="50006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714348" y="5286388"/>
            <a:ext cx="4929222" cy="10001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/>
          <p:cNvSpPr/>
          <p:nvPr/>
        </p:nvSpPr>
        <p:spPr>
          <a:xfrm>
            <a:off x="785786" y="4000504"/>
            <a:ext cx="4071966" cy="85725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531352" cy="990600"/>
          </a:xfrm>
        </p:spPr>
        <p:txBody>
          <a:bodyPr>
            <a:normAutofit/>
          </a:bodyPr>
          <a:lstStyle/>
          <a:p>
            <a:r>
              <a:rPr lang="pt-BR" dirty="0" smtClean="0"/>
              <a:t>Modelagem da Conduta Competitiva</a:t>
            </a:r>
            <a:endParaRPr lang="pt-BR" dirty="0"/>
          </a:p>
        </p:txBody>
      </p:sp>
      <p:sp>
        <p:nvSpPr>
          <p:cNvPr id="15" name="Espaço Reservado para Conteúdo 14"/>
          <p:cNvSpPr>
            <a:spLocks noGrp="1"/>
          </p:cNvSpPr>
          <p:nvPr>
            <p:ph sz="quarter" idx="1"/>
          </p:nvPr>
        </p:nvSpPr>
        <p:spPr>
          <a:xfrm>
            <a:off x="612648" y="1671638"/>
            <a:ext cx="8153400" cy="1900238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pt-BR" sz="2400" dirty="0" smtClean="0"/>
              <a:t>Precificação em </a:t>
            </a:r>
            <a:r>
              <a:rPr lang="pt-B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Colusão </a:t>
            </a:r>
            <a:r>
              <a:rPr lang="pt-BR" sz="2400" dirty="0" smtClean="0"/>
              <a:t>Estática</a:t>
            </a:r>
          </a:p>
          <a:p>
            <a:pPr lvl="1"/>
            <a:r>
              <a:rPr lang="pt-BR" sz="2300" dirty="0" smtClean="0"/>
              <a:t>Oligopólio com produto heterogêneo</a:t>
            </a:r>
          </a:p>
          <a:p>
            <a:pPr lvl="1"/>
            <a:r>
              <a:rPr lang="pt-BR" sz="2300" dirty="0" smtClean="0"/>
              <a:t>variável estratégica preço</a:t>
            </a:r>
          </a:p>
          <a:p>
            <a:pPr lvl="1"/>
            <a:r>
              <a:rPr lang="pt-BR" sz="2300" dirty="0" smtClean="0"/>
              <a:t>objetivo de maximização </a:t>
            </a:r>
            <a:r>
              <a:rPr lang="pt-BR" sz="23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conjunta</a:t>
            </a:r>
            <a:r>
              <a:rPr lang="pt-BR" sz="2300" dirty="0" smtClean="0"/>
              <a:t> de lucros</a:t>
            </a:r>
          </a:p>
          <a:p>
            <a:endParaRPr lang="pt-BR" sz="2400" dirty="0"/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3" name="CaixaDeTexto 12"/>
          <p:cNvSpPr txBox="1"/>
          <p:nvPr/>
        </p:nvSpPr>
        <p:spPr>
          <a:xfrm>
            <a:off x="4929190" y="4214818"/>
            <a:ext cx="4214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 smtClean="0"/>
              <a:t>Problema de Maximização de Lucros</a:t>
            </a:r>
            <a:endParaRPr lang="pt-BR" dirty="0"/>
          </a:p>
        </p:txBody>
      </p:sp>
      <p:graphicFrame>
        <p:nvGraphicFramePr>
          <p:cNvPr id="64516" name="Object 4"/>
          <p:cNvGraphicFramePr>
            <a:graphicFrameLocks noChangeAspect="1"/>
          </p:cNvGraphicFramePr>
          <p:nvPr/>
        </p:nvGraphicFramePr>
        <p:xfrm>
          <a:off x="1000100" y="3929066"/>
          <a:ext cx="3814040" cy="928694"/>
        </p:xfrm>
        <a:graphic>
          <a:graphicData uri="http://schemas.openxmlformats.org/presentationml/2006/ole">
            <p:oleObj spid="_x0000_s2050" name="Equação" r:id="rId4" imgW="1841500" imgH="444500" progId="Equation.3">
              <p:embed/>
            </p:oleObj>
          </a:graphicData>
        </a:graphic>
      </p:graphicFrame>
      <p:graphicFrame>
        <p:nvGraphicFramePr>
          <p:cNvPr id="64517" name="Object 5"/>
          <p:cNvGraphicFramePr>
            <a:graphicFrameLocks noChangeAspect="1"/>
          </p:cNvGraphicFramePr>
          <p:nvPr/>
        </p:nvGraphicFramePr>
        <p:xfrm>
          <a:off x="785785" y="5286388"/>
          <a:ext cx="4895883" cy="857256"/>
        </p:xfrm>
        <a:graphic>
          <a:graphicData uri="http://schemas.openxmlformats.org/presentationml/2006/ole">
            <p:oleObj spid="_x0000_s2051" name="Equação" r:id="rId5" imgW="2832100" imgH="482600" progId="Equation.3">
              <p:embed/>
            </p:oleObj>
          </a:graphicData>
        </a:graphic>
      </p:graphicFrame>
      <p:graphicFrame>
        <p:nvGraphicFramePr>
          <p:cNvPr id="64518" name="Object 6"/>
          <p:cNvGraphicFramePr>
            <a:graphicFrameLocks noChangeAspect="1"/>
          </p:cNvGraphicFramePr>
          <p:nvPr/>
        </p:nvGraphicFramePr>
        <p:xfrm>
          <a:off x="5786446" y="4786322"/>
          <a:ext cx="2071702" cy="351998"/>
        </p:xfrm>
        <a:graphic>
          <a:graphicData uri="http://schemas.openxmlformats.org/presentationml/2006/ole">
            <p:oleObj spid="_x0000_s2052" name="Equação" r:id="rId6" imgW="1574640" imgH="253800" progId="Equation.3">
              <p:embed/>
            </p:oleObj>
          </a:graphicData>
        </a:graphic>
      </p:graphicFrame>
      <p:sp>
        <p:nvSpPr>
          <p:cNvPr id="16" name="CaixaDeTexto 15"/>
          <p:cNvSpPr txBox="1"/>
          <p:nvPr/>
        </p:nvSpPr>
        <p:spPr>
          <a:xfrm>
            <a:off x="5643570" y="5559998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 smtClean="0"/>
              <a:t>Cond. de Primeira Ordem (</a:t>
            </a:r>
            <a:r>
              <a:rPr lang="pt-BR" dirty="0" err="1" smtClean="0"/>
              <a:t>CPO</a:t>
            </a:r>
            <a:r>
              <a:rPr lang="pt-BR" dirty="0" smtClean="0"/>
              <a:t>)</a:t>
            </a:r>
            <a:endParaRPr lang="pt-BR" dirty="0"/>
          </a:p>
        </p:txBody>
      </p:sp>
      <p:sp>
        <p:nvSpPr>
          <p:cNvPr id="19" name="Espaço Reservado para Número de Slide 2"/>
          <p:cNvSpPr txBox="1">
            <a:spLocks/>
          </p:cNvSpPr>
          <p:nvPr/>
        </p:nvSpPr>
        <p:spPr>
          <a:xfrm>
            <a:off x="8243942" y="6492899"/>
            <a:ext cx="75721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#</a:t>
            </a:r>
            <a:fld id="{D1AFBEB1-4446-4E5A-9652-B07944813BDD}" type="slidenum">
              <a:rPr kumimoji="0" lang="pt-BR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r>
              <a:rPr kumimoji="0" lang="pt-B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/55</a:t>
            </a: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20" name="Grupo 19"/>
          <p:cNvGrpSpPr/>
          <p:nvPr/>
        </p:nvGrpSpPr>
        <p:grpSpPr>
          <a:xfrm>
            <a:off x="714348" y="6357958"/>
            <a:ext cx="2143140" cy="500042"/>
            <a:chOff x="1643042" y="6357958"/>
            <a:chExt cx="2143140" cy="500042"/>
          </a:xfrm>
        </p:grpSpPr>
        <p:sp>
          <p:nvSpPr>
            <p:cNvPr id="21" name="Retângulo 20"/>
            <p:cNvSpPr/>
            <p:nvPr/>
          </p:nvSpPr>
          <p:spPr>
            <a:xfrm>
              <a:off x="1643042" y="6357958"/>
              <a:ext cx="2143140" cy="50004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22" name="Picture 7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785918" y="6429396"/>
              <a:ext cx="1786856" cy="4286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26" name="Grupo 25"/>
          <p:cNvGrpSpPr/>
          <p:nvPr/>
        </p:nvGrpSpPr>
        <p:grpSpPr>
          <a:xfrm>
            <a:off x="3071802" y="6357958"/>
            <a:ext cx="3286148" cy="500042"/>
            <a:chOff x="3071802" y="6357958"/>
            <a:chExt cx="3286148" cy="500042"/>
          </a:xfrm>
        </p:grpSpPr>
        <p:sp>
          <p:nvSpPr>
            <p:cNvPr id="24" name="Retângulo 23"/>
            <p:cNvSpPr/>
            <p:nvPr/>
          </p:nvSpPr>
          <p:spPr>
            <a:xfrm>
              <a:off x="3071802" y="6357958"/>
              <a:ext cx="3286148" cy="50004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214677" y="6396900"/>
              <a:ext cx="3000397" cy="461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531352" cy="990600"/>
          </a:xfrm>
        </p:spPr>
        <p:txBody>
          <a:bodyPr>
            <a:normAutofit/>
          </a:bodyPr>
          <a:lstStyle/>
          <a:p>
            <a:r>
              <a:rPr lang="pt-BR" dirty="0" smtClean="0"/>
              <a:t>Modelagem da Conduta Competitiva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648" y="1790720"/>
            <a:ext cx="8153400" cy="4710114"/>
          </a:xfrm>
        </p:spPr>
        <p:txBody>
          <a:bodyPr>
            <a:normAutofit lnSpcReduction="10000"/>
          </a:bodyPr>
          <a:lstStyle/>
          <a:p>
            <a:pPr>
              <a:spcAft>
                <a:spcPts val="1200"/>
              </a:spcAft>
            </a:pPr>
            <a:r>
              <a:rPr lang="pt-BR" sz="2400" dirty="0" smtClean="0"/>
              <a:t>Ambas situações de jogos estáticos.</a:t>
            </a:r>
          </a:p>
          <a:p>
            <a:pPr>
              <a:spcAft>
                <a:spcPts val="1200"/>
              </a:spcAft>
            </a:pPr>
            <a:r>
              <a:rPr lang="pt-BR" sz="2400" dirty="0" smtClean="0"/>
              <a:t>Em um jogo dinâmico, as firmas estabelecem seus preços levando em consideração o efeito das suas estratégias nas próximas jogadas ao longo do tempo.</a:t>
            </a:r>
          </a:p>
          <a:p>
            <a:pPr>
              <a:spcAft>
                <a:spcPts val="1200"/>
              </a:spcAft>
            </a:pPr>
            <a:r>
              <a:rPr lang="pt-BR" sz="2400" dirty="0" smtClean="0"/>
              <a:t>Em um jogo dinâmico, as firmas têm maior chance de praticar a colusão do que no jogo estático</a:t>
            </a:r>
          </a:p>
          <a:p>
            <a:pPr>
              <a:spcAft>
                <a:spcPts val="1200"/>
              </a:spcAft>
            </a:pPr>
            <a:r>
              <a:rPr lang="pt-BR" sz="2400" dirty="0" smtClean="0"/>
              <a:t>Colusão eficiente, a partir do recurso à hipótese do </a:t>
            </a:r>
            <a:r>
              <a:rPr lang="pt-BR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Retaliador</a:t>
            </a:r>
            <a:r>
              <a:rPr lang="pt-B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Permanente </a:t>
            </a:r>
            <a:r>
              <a:rPr lang="pt-BR" sz="2400" dirty="0" smtClean="0"/>
              <a:t>(Corts, 1999 e Puller, 2008), com Reversão ao Equilíbrio de Nash </a:t>
            </a:r>
            <a:r>
              <a:rPr lang="pt-BR" sz="2400" i="1" dirty="0" smtClean="0"/>
              <a:t>ad </a:t>
            </a:r>
            <a:r>
              <a:rPr lang="pt-BR" sz="2400" i="1" dirty="0" err="1" smtClean="0"/>
              <a:t>eternum</a:t>
            </a:r>
            <a:r>
              <a:rPr lang="pt-BR" sz="2400" dirty="0" smtClean="0"/>
              <a:t>.</a:t>
            </a:r>
          </a:p>
          <a:p>
            <a:pPr>
              <a:spcAft>
                <a:spcPts val="1200"/>
              </a:spcAft>
            </a:pPr>
            <a:r>
              <a:rPr lang="pt-BR" sz="2400" dirty="0" smtClean="0"/>
              <a:t>Aqui temos arcabouço para produto diferenciado, ao contrário dos autores.</a:t>
            </a:r>
          </a:p>
        </p:txBody>
      </p:sp>
      <p:sp>
        <p:nvSpPr>
          <p:cNvPr id="4" name="Espaço Reservado para Número de Slide 2"/>
          <p:cNvSpPr txBox="1">
            <a:spLocks/>
          </p:cNvSpPr>
          <p:nvPr/>
        </p:nvSpPr>
        <p:spPr>
          <a:xfrm>
            <a:off x="8243942" y="6492899"/>
            <a:ext cx="75721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#</a:t>
            </a:r>
            <a:fld id="{D1AFBEB1-4446-4E5A-9652-B07944813BDD}" type="slidenum">
              <a:rPr kumimoji="0" lang="pt-BR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r>
              <a:rPr kumimoji="0" lang="pt-B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/55</a:t>
            </a: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785786" y="4929198"/>
            <a:ext cx="7500990" cy="10001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1071538" y="2857496"/>
            <a:ext cx="5857916" cy="164307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1071538" y="2071678"/>
            <a:ext cx="3143272" cy="78581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320118" cy="990600"/>
          </a:xfrm>
        </p:spPr>
        <p:txBody>
          <a:bodyPr>
            <a:normAutofit/>
          </a:bodyPr>
          <a:lstStyle/>
          <a:p>
            <a:r>
              <a:rPr lang="pt-BR" dirty="0" smtClean="0"/>
              <a:t>Colusão Eficiente</a:t>
            </a:r>
            <a:endParaRPr lang="pt-BR" dirty="0"/>
          </a:p>
        </p:txBody>
      </p:sp>
      <p:graphicFrame>
        <p:nvGraphicFramePr>
          <p:cNvPr id="14337" name="Object 1"/>
          <p:cNvGraphicFramePr>
            <a:graphicFrameLocks noChangeAspect="1"/>
          </p:cNvGraphicFramePr>
          <p:nvPr/>
        </p:nvGraphicFramePr>
        <p:xfrm>
          <a:off x="1214414" y="2071678"/>
          <a:ext cx="5180540" cy="2286016"/>
        </p:xfrm>
        <a:graphic>
          <a:graphicData uri="http://schemas.openxmlformats.org/presentationml/2006/ole">
            <p:oleObj spid="_x0000_s3074" name="Equação" r:id="rId4" imgW="2997200" imgH="1320800" progId="Equation.3">
              <p:embed/>
            </p:oleObj>
          </a:graphicData>
        </a:graphic>
      </p:graphicFrame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4339" name="Object 3"/>
          <p:cNvGraphicFramePr>
            <a:graphicFrameLocks noChangeAspect="1"/>
          </p:cNvGraphicFramePr>
          <p:nvPr/>
        </p:nvGraphicFramePr>
        <p:xfrm>
          <a:off x="1000100" y="5000636"/>
          <a:ext cx="6929486" cy="769943"/>
        </p:xfrm>
        <a:graphic>
          <a:graphicData uri="http://schemas.openxmlformats.org/presentationml/2006/ole">
            <p:oleObj spid="_x0000_s3075" name="Equação" r:id="rId5" imgW="4114800" imgH="457200" progId="Equation.3">
              <p:embed/>
            </p:oleObj>
          </a:graphicData>
        </a:graphic>
      </p:graphicFrame>
      <p:cxnSp>
        <p:nvCxnSpPr>
          <p:cNvPr id="13" name="Conector de seta reta 12"/>
          <p:cNvCxnSpPr/>
          <p:nvPr/>
        </p:nvCxnSpPr>
        <p:spPr>
          <a:xfrm>
            <a:off x="285720" y="2428868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4786314" y="2143116"/>
            <a:ext cx="414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“preço eficiente” de um cartel de empresas</a:t>
            </a:r>
            <a:endParaRPr lang="pt-BR" dirty="0"/>
          </a:p>
        </p:txBody>
      </p:sp>
      <p:cxnSp>
        <p:nvCxnSpPr>
          <p:cNvPr id="15" name="Conector de seta reta 14"/>
          <p:cNvCxnSpPr/>
          <p:nvPr/>
        </p:nvCxnSpPr>
        <p:spPr>
          <a:xfrm>
            <a:off x="285720" y="5356238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1071538" y="6000768"/>
            <a:ext cx="6643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 smtClean="0"/>
              <a:t>Lagrangiano</a:t>
            </a:r>
            <a:r>
              <a:rPr lang="pt-BR" dirty="0" smtClean="0"/>
              <a:t> para a determinação do “preço eficiente”. Desenvolver com </a:t>
            </a:r>
            <a:r>
              <a:rPr lang="pt-BR" dirty="0" err="1" smtClean="0"/>
              <a:t>CPO</a:t>
            </a:r>
            <a:endParaRPr lang="pt-BR" dirty="0"/>
          </a:p>
        </p:txBody>
      </p:sp>
      <p:sp>
        <p:nvSpPr>
          <p:cNvPr id="19" name="Espaço Reservado para Número de Slide 2"/>
          <p:cNvSpPr txBox="1">
            <a:spLocks/>
          </p:cNvSpPr>
          <p:nvPr/>
        </p:nvSpPr>
        <p:spPr>
          <a:xfrm>
            <a:off x="8243942" y="6492899"/>
            <a:ext cx="75721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#</a:t>
            </a:r>
            <a:fld id="{D1AFBEB1-4446-4E5A-9652-B07944813BDD}" type="slidenum">
              <a:rPr kumimoji="0" lang="pt-BR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r>
              <a:rPr kumimoji="0" lang="pt-B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/55</a:t>
            </a: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/>
          <p:cNvSpPr/>
          <p:nvPr/>
        </p:nvSpPr>
        <p:spPr>
          <a:xfrm>
            <a:off x="1428728" y="3143248"/>
            <a:ext cx="6643734" cy="107157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grpSp>
        <p:nvGrpSpPr>
          <p:cNvPr id="3" name="Grupo 26"/>
          <p:cNvGrpSpPr/>
          <p:nvPr/>
        </p:nvGrpSpPr>
        <p:grpSpPr>
          <a:xfrm>
            <a:off x="2643142" y="3286100"/>
            <a:ext cx="3286148" cy="2554262"/>
            <a:chOff x="5643570" y="3503827"/>
            <a:chExt cx="3286148" cy="2554262"/>
          </a:xfrm>
        </p:grpSpPr>
        <p:sp>
          <p:nvSpPr>
            <p:cNvPr id="28" name="Elipse 27"/>
            <p:cNvSpPr/>
            <p:nvPr/>
          </p:nvSpPr>
          <p:spPr>
            <a:xfrm>
              <a:off x="5643570" y="3503827"/>
              <a:ext cx="857256" cy="785818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chemeClr val="tx1"/>
                </a:solidFill>
              </a:endParaRPr>
            </a:p>
          </p:txBody>
        </p:sp>
        <p:cxnSp>
          <p:nvCxnSpPr>
            <p:cNvPr id="29" name="Conector de seta reta 28"/>
            <p:cNvCxnSpPr>
              <a:stCxn id="28" idx="5"/>
            </p:cNvCxnSpPr>
            <p:nvPr/>
          </p:nvCxnSpPr>
          <p:spPr>
            <a:xfrm rot="16200000" flipH="1">
              <a:off x="6559109" y="3990740"/>
              <a:ext cx="472270" cy="83992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30" name="CaixaDeTexto 29"/>
            <p:cNvSpPr txBox="1"/>
            <p:nvPr/>
          </p:nvSpPr>
          <p:spPr>
            <a:xfrm>
              <a:off x="6643702" y="4857760"/>
              <a:ext cx="22860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 smtClean="0"/>
                <a:t>função do custo marginal e das assimetrias de custo entre as firmas</a:t>
              </a:r>
              <a:endParaRPr lang="pt-BR" dirty="0"/>
            </a:p>
          </p:txBody>
        </p:sp>
      </p:grpSp>
      <p:grpSp>
        <p:nvGrpSpPr>
          <p:cNvPr id="4" name="Grupo 19"/>
          <p:cNvGrpSpPr/>
          <p:nvPr/>
        </p:nvGrpSpPr>
        <p:grpSpPr>
          <a:xfrm>
            <a:off x="3571836" y="3071786"/>
            <a:ext cx="3357586" cy="3045575"/>
            <a:chOff x="5572132" y="3289513"/>
            <a:chExt cx="3357586" cy="3045575"/>
          </a:xfrm>
        </p:grpSpPr>
        <p:sp>
          <p:nvSpPr>
            <p:cNvPr id="21" name="Elipse 20"/>
            <p:cNvSpPr/>
            <p:nvPr/>
          </p:nvSpPr>
          <p:spPr>
            <a:xfrm>
              <a:off x="5572132" y="3289513"/>
              <a:ext cx="1428760" cy="1143008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chemeClr val="tx1"/>
                </a:solidFill>
              </a:endParaRPr>
            </a:p>
          </p:txBody>
        </p:sp>
        <p:cxnSp>
          <p:nvCxnSpPr>
            <p:cNvPr id="22" name="Conector de seta reta 21"/>
            <p:cNvCxnSpPr>
              <a:stCxn id="21" idx="5"/>
            </p:cNvCxnSpPr>
            <p:nvPr/>
          </p:nvCxnSpPr>
          <p:spPr>
            <a:xfrm rot="16200000" flipH="1">
              <a:off x="6812578" y="4244208"/>
              <a:ext cx="381704" cy="42355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23" name="CaixaDeTexto 22"/>
            <p:cNvSpPr txBox="1"/>
            <p:nvPr/>
          </p:nvSpPr>
          <p:spPr>
            <a:xfrm>
              <a:off x="6143668" y="4857760"/>
              <a:ext cx="278605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i="1" dirty="0" smtClean="0"/>
                <a:t>markup</a:t>
              </a:r>
              <a:r>
                <a:rPr lang="pt-BR" dirty="0" smtClean="0"/>
                <a:t> devido à qualidade  (existência de diferenciação de produto) e à interação estática do oligopólio</a:t>
              </a:r>
              <a:endParaRPr lang="pt-BR" dirty="0"/>
            </a:p>
          </p:txBody>
        </p:sp>
      </p:grpSp>
      <p:grpSp>
        <p:nvGrpSpPr>
          <p:cNvPr id="5" name="Grupo 17"/>
          <p:cNvGrpSpPr/>
          <p:nvPr/>
        </p:nvGrpSpPr>
        <p:grpSpPr>
          <a:xfrm>
            <a:off x="5072034" y="3071786"/>
            <a:ext cx="3786214" cy="2700527"/>
            <a:chOff x="5143504" y="3357562"/>
            <a:chExt cx="3786214" cy="2700527"/>
          </a:xfrm>
        </p:grpSpPr>
        <p:sp>
          <p:nvSpPr>
            <p:cNvPr id="13" name="Elipse 12"/>
            <p:cNvSpPr/>
            <p:nvPr/>
          </p:nvSpPr>
          <p:spPr>
            <a:xfrm>
              <a:off x="5143504" y="3357562"/>
              <a:ext cx="1928826" cy="1143008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chemeClr val="tx1"/>
                </a:solidFill>
              </a:endParaRPr>
            </a:p>
          </p:txBody>
        </p:sp>
        <p:cxnSp>
          <p:nvCxnSpPr>
            <p:cNvPr id="15" name="Conector de seta reta 14"/>
            <p:cNvCxnSpPr>
              <a:stCxn id="13" idx="5"/>
            </p:cNvCxnSpPr>
            <p:nvPr/>
          </p:nvCxnSpPr>
          <p:spPr>
            <a:xfrm rot="16200000" flipH="1">
              <a:off x="6811681" y="4311359"/>
              <a:ext cx="381704" cy="42534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17" name="CaixaDeTexto 16"/>
            <p:cNvSpPr txBox="1"/>
            <p:nvPr/>
          </p:nvSpPr>
          <p:spPr>
            <a:xfrm>
              <a:off x="6643702" y="4857760"/>
              <a:ext cx="22860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i="1" dirty="0" smtClean="0"/>
                <a:t>markup</a:t>
              </a:r>
              <a:r>
                <a:rPr lang="pt-BR" dirty="0" smtClean="0"/>
                <a:t> devido à interação dinâmica do oligopólio, à colusão eficiente</a:t>
              </a:r>
              <a:endParaRPr lang="pt-BR" dirty="0"/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317070" cy="990600"/>
          </a:xfrm>
        </p:spPr>
        <p:txBody>
          <a:bodyPr>
            <a:normAutofit/>
          </a:bodyPr>
          <a:lstStyle/>
          <a:p>
            <a:r>
              <a:rPr lang="pt-BR" dirty="0" smtClean="0"/>
              <a:t>Modelagem da Conduta Competitiva</a:t>
            </a:r>
            <a:endParaRPr lang="pt-BR" dirty="0"/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-71470" y="-28577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-71470" y="-28577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2" name="Espaço Reservado para Conteúdo 9"/>
          <p:cNvSpPr txBox="1">
            <a:spLocks/>
          </p:cNvSpPr>
          <p:nvPr/>
        </p:nvSpPr>
        <p:spPr>
          <a:xfrm>
            <a:off x="561972" y="1785902"/>
            <a:ext cx="8153400" cy="109683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Arial" pitchFamily="34" charset="0"/>
              <a:buChar char="•"/>
              <a:tabLst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O resultado da </a:t>
            </a:r>
            <a:r>
              <a:rPr kumimoji="0" lang="pt-BR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CPO</a:t>
            </a: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é a seguinte expressão:</a:t>
            </a:r>
          </a:p>
        </p:txBody>
      </p:sp>
      <p:graphicFrame>
        <p:nvGraphicFramePr>
          <p:cNvPr id="34819" name="Object 3"/>
          <p:cNvGraphicFramePr>
            <a:graphicFrameLocks noChangeAspect="1"/>
          </p:cNvGraphicFramePr>
          <p:nvPr/>
        </p:nvGraphicFramePr>
        <p:xfrm>
          <a:off x="2201863" y="3214688"/>
          <a:ext cx="4595812" cy="920750"/>
        </p:xfrm>
        <a:graphic>
          <a:graphicData uri="http://schemas.openxmlformats.org/presentationml/2006/ole">
            <p:oleObj spid="_x0000_s4098" name="Equação" r:id="rId4" imgW="2234880" imgH="444240" progId="Equation.3">
              <p:embed/>
            </p:oleObj>
          </a:graphicData>
        </a:graphic>
      </p:graphicFrame>
      <p:sp>
        <p:nvSpPr>
          <p:cNvPr id="31" name="Espaço Reservado para Número de Slide 2"/>
          <p:cNvSpPr txBox="1">
            <a:spLocks/>
          </p:cNvSpPr>
          <p:nvPr/>
        </p:nvSpPr>
        <p:spPr>
          <a:xfrm>
            <a:off x="8243942" y="6492899"/>
            <a:ext cx="75721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#</a:t>
            </a:r>
            <a:fld id="{D1AFBEB1-4446-4E5A-9652-B07944813BDD}" type="slidenum">
              <a:rPr kumimoji="0" lang="pt-BR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r>
              <a:rPr kumimoji="0" lang="pt-B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/55</a:t>
            </a: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Motivação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BR" sz="2800" dirty="0" smtClean="0"/>
              <a:t>Alegações de fixação de preços estão cada vez mais comuns no transporte aéreo mundial</a:t>
            </a:r>
          </a:p>
          <a:p>
            <a:endParaRPr lang="pt-BR" sz="2800" dirty="0" smtClean="0"/>
          </a:p>
          <a:p>
            <a:pPr lvl="1"/>
            <a:r>
              <a:rPr lang="pt-BR" sz="2000" dirty="0" smtClean="0"/>
              <a:t>2007: </a:t>
            </a:r>
            <a:r>
              <a:rPr lang="pt-BR" sz="2000" dirty="0" err="1" smtClean="0"/>
              <a:t>DOJ</a:t>
            </a:r>
            <a:r>
              <a:rPr lang="pt-BR" sz="2000" dirty="0" smtClean="0"/>
              <a:t> multa a BA e a Korean </a:t>
            </a:r>
            <a:r>
              <a:rPr lang="pt-BR" sz="2000" dirty="0" err="1" smtClean="0"/>
              <a:t>Air</a:t>
            </a:r>
            <a:r>
              <a:rPr lang="pt-BR" sz="2000" dirty="0" smtClean="0"/>
              <a:t> </a:t>
            </a:r>
            <a:r>
              <a:rPr lang="pt-BR" sz="2000" dirty="0" err="1" smtClean="0"/>
              <a:t>Lines</a:t>
            </a:r>
            <a:r>
              <a:rPr lang="pt-BR" sz="2000" dirty="0" smtClean="0"/>
              <a:t> pelo uso do "adicional de combustível". A BA aumentou o seu adicional de </a:t>
            </a:r>
            <a:r>
              <a:rPr lang="pt-BR" sz="2000" dirty="0" err="1" smtClean="0"/>
              <a:t>USD</a:t>
            </a:r>
            <a:r>
              <a:rPr lang="pt-BR" sz="2000" dirty="0" smtClean="0"/>
              <a:t> 10 para </a:t>
            </a:r>
            <a:r>
              <a:rPr lang="pt-BR" sz="2000" dirty="0" err="1" smtClean="0"/>
              <a:t>USD</a:t>
            </a:r>
            <a:r>
              <a:rPr lang="pt-BR" sz="2000" dirty="0" smtClean="0"/>
              <a:t> 110 por bilhete emitido em 2006. Aumentou de 4 centavos por kg para 72/kg nas cargas. Desde então, autoridades nos EUA, Europa, Austrália investigam dezenas de empresas no uso do adicional</a:t>
            </a:r>
          </a:p>
          <a:p>
            <a:pPr lvl="1"/>
            <a:endParaRPr lang="pt-BR" sz="2000" dirty="0" smtClean="0"/>
          </a:p>
          <a:p>
            <a:pPr lvl="1"/>
            <a:r>
              <a:rPr lang="en-US" sz="2000" dirty="0" smtClean="0"/>
              <a:t>2009: </a:t>
            </a:r>
            <a:r>
              <a:rPr lang="en-US" sz="2000" dirty="0" err="1" smtClean="0"/>
              <a:t>Crise</a:t>
            </a:r>
            <a:r>
              <a:rPr lang="en-US" sz="2000" dirty="0" smtClean="0"/>
              <a:t> </a:t>
            </a:r>
            <a:r>
              <a:rPr lang="en-US" sz="2000" dirty="0" err="1" smtClean="0"/>
              <a:t>financeira</a:t>
            </a:r>
            <a:r>
              <a:rPr lang="en-US" sz="2000" dirty="0" smtClean="0"/>
              <a:t> do final de 2008 </a:t>
            </a:r>
            <a:r>
              <a:rPr lang="en-US" sz="2000" dirty="0" err="1" smtClean="0"/>
              <a:t>faz</a:t>
            </a:r>
            <a:r>
              <a:rPr lang="en-US" sz="2000" dirty="0" smtClean="0"/>
              <a:t> </a:t>
            </a:r>
            <a:r>
              <a:rPr lang="en-US" sz="2000" dirty="0" err="1" smtClean="0"/>
              <a:t>cias</a:t>
            </a:r>
            <a:r>
              <a:rPr lang="en-US" sz="2000" dirty="0" smtClean="0"/>
              <a:t> </a:t>
            </a:r>
            <a:r>
              <a:rPr lang="en-US" sz="2000" dirty="0" err="1" smtClean="0"/>
              <a:t>aéreas</a:t>
            </a:r>
            <a:r>
              <a:rPr lang="en-US" sz="2000" dirty="0" smtClean="0"/>
              <a:t> </a:t>
            </a:r>
            <a:r>
              <a:rPr lang="en-US" sz="2000" dirty="0" err="1" smtClean="0"/>
              <a:t>da</a:t>
            </a:r>
            <a:r>
              <a:rPr lang="en-US" sz="2000" dirty="0" smtClean="0"/>
              <a:t> </a:t>
            </a:r>
            <a:r>
              <a:rPr lang="en-US" sz="2000" dirty="0" err="1" smtClean="0"/>
              <a:t>Índia</a:t>
            </a:r>
            <a:r>
              <a:rPr lang="en-US" sz="2000" dirty="0" smtClean="0"/>
              <a:t> </a:t>
            </a:r>
            <a:r>
              <a:rPr lang="en-US" sz="2000" dirty="0" err="1" smtClean="0"/>
              <a:t>aumentarem</a:t>
            </a:r>
            <a:r>
              <a:rPr lang="en-US" sz="2000" dirty="0" smtClean="0"/>
              <a:t> </a:t>
            </a:r>
            <a:r>
              <a:rPr lang="en-US" sz="2000" dirty="0" err="1" smtClean="0"/>
              <a:t>os</a:t>
            </a:r>
            <a:r>
              <a:rPr lang="en-US" sz="2000" dirty="0" smtClean="0"/>
              <a:t> </a:t>
            </a:r>
            <a:r>
              <a:rPr lang="en-US" sz="2000" dirty="0" err="1" smtClean="0"/>
              <a:t>preços</a:t>
            </a:r>
            <a:r>
              <a:rPr lang="en-US" sz="2000" dirty="0" smtClean="0"/>
              <a:t> </a:t>
            </a:r>
            <a:r>
              <a:rPr lang="en-US" sz="2000" dirty="0" err="1" smtClean="0"/>
              <a:t>após</a:t>
            </a:r>
            <a:r>
              <a:rPr lang="en-US" sz="2000" dirty="0" smtClean="0"/>
              <a:t> </a:t>
            </a:r>
            <a:r>
              <a:rPr lang="en-US" sz="2000" dirty="0" err="1" smtClean="0"/>
              <a:t>reunião</a:t>
            </a:r>
            <a:r>
              <a:rPr lang="en-US" sz="2000" dirty="0" smtClean="0"/>
              <a:t> </a:t>
            </a:r>
            <a:r>
              <a:rPr lang="en-US" sz="2000" dirty="0" err="1" smtClean="0"/>
              <a:t>da</a:t>
            </a:r>
            <a:r>
              <a:rPr lang="en-US" sz="2000" dirty="0" smtClean="0"/>
              <a:t> </a:t>
            </a:r>
            <a:r>
              <a:rPr lang="en-US" sz="2000" dirty="0" err="1" smtClean="0"/>
              <a:t>federação</a:t>
            </a:r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No </a:t>
            </a:r>
            <a:r>
              <a:rPr lang="en-US" sz="2000" dirty="0" err="1" smtClean="0"/>
              <a:t>Brasil</a:t>
            </a:r>
            <a:r>
              <a:rPr lang="en-US" sz="2000" dirty="0" smtClean="0"/>
              <a:t>, </a:t>
            </a:r>
            <a:r>
              <a:rPr lang="en-US" sz="2000" dirty="0" err="1" smtClean="0"/>
              <a:t>preocupação</a:t>
            </a:r>
            <a:r>
              <a:rPr lang="en-US" sz="2000" dirty="0" smtClean="0"/>
              <a:t> com o </a:t>
            </a:r>
            <a:r>
              <a:rPr lang="en-US" sz="2000" dirty="0" err="1" smtClean="0"/>
              <a:t>duopólio</a:t>
            </a:r>
            <a:r>
              <a:rPr lang="en-US" sz="2000" dirty="0" smtClean="0"/>
              <a:t> TAM-</a:t>
            </a:r>
            <a:r>
              <a:rPr lang="en-US" sz="2000" dirty="0" err="1" smtClean="0"/>
              <a:t>Gol</a:t>
            </a:r>
            <a:r>
              <a:rPr lang="en-US" sz="2000" dirty="0" smtClean="0"/>
              <a:t>. O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caso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clássico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/>
              <a:t>foi</a:t>
            </a:r>
            <a:r>
              <a:rPr lang="en-US" sz="2000" dirty="0" smtClean="0"/>
              <a:t> o </a:t>
            </a:r>
            <a:r>
              <a:rPr lang="en-US" sz="2000" dirty="0" err="1" smtClean="0"/>
              <a:t>que</a:t>
            </a:r>
            <a:r>
              <a:rPr lang="en-US" sz="2000" dirty="0" smtClean="0"/>
              <a:t> </a:t>
            </a:r>
            <a:r>
              <a:rPr lang="en-US" sz="2000" dirty="0" err="1" smtClean="0"/>
              <a:t>ficou</a:t>
            </a:r>
            <a:r>
              <a:rPr lang="en-US" sz="2000" dirty="0" smtClean="0"/>
              <a:t> </a:t>
            </a:r>
            <a:r>
              <a:rPr lang="en-US" sz="2000" dirty="0" err="1" smtClean="0"/>
              <a:t>conhecido</a:t>
            </a:r>
            <a:r>
              <a:rPr lang="en-US" sz="2000" dirty="0" smtClean="0"/>
              <a:t> </a:t>
            </a:r>
            <a:r>
              <a:rPr lang="en-US" sz="2000" dirty="0" err="1" smtClean="0"/>
              <a:t>como</a:t>
            </a:r>
            <a:r>
              <a:rPr lang="en-US" sz="2000" dirty="0" smtClean="0"/>
              <a:t> “cartel </a:t>
            </a:r>
            <a:r>
              <a:rPr lang="en-US" sz="2000" dirty="0" err="1" smtClean="0"/>
              <a:t>da</a:t>
            </a:r>
            <a:r>
              <a:rPr lang="en-US" sz="2000" dirty="0" smtClean="0"/>
              <a:t> </a:t>
            </a:r>
            <a:r>
              <a:rPr lang="en-US" sz="2000" dirty="0" err="1" smtClean="0"/>
              <a:t>ponte</a:t>
            </a:r>
            <a:r>
              <a:rPr lang="en-US" sz="2000" dirty="0" smtClean="0"/>
              <a:t> </a:t>
            </a:r>
            <a:r>
              <a:rPr lang="en-US" sz="2000" dirty="0" err="1" smtClean="0"/>
              <a:t>aérea</a:t>
            </a:r>
            <a:r>
              <a:rPr lang="en-US" sz="2000" dirty="0" smtClean="0"/>
              <a:t> RJ-SP”</a:t>
            </a:r>
          </a:p>
        </p:txBody>
      </p:sp>
      <p:sp>
        <p:nvSpPr>
          <p:cNvPr id="4" name="Espaço Reservado para Número de Slide 2"/>
          <p:cNvSpPr txBox="1">
            <a:spLocks/>
          </p:cNvSpPr>
          <p:nvPr/>
        </p:nvSpPr>
        <p:spPr>
          <a:xfrm>
            <a:off x="8243942" y="6492899"/>
            <a:ext cx="75721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#</a:t>
            </a:r>
            <a:fld id="{D1AFBEB1-4446-4E5A-9652-B07944813BDD}" type="slidenum">
              <a:rPr kumimoji="0" lang="pt-BR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r>
              <a:rPr kumimoji="0" lang="pt-B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/55</a:t>
            </a: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317070" cy="990600"/>
          </a:xfrm>
        </p:spPr>
        <p:txBody>
          <a:bodyPr>
            <a:normAutofit/>
          </a:bodyPr>
          <a:lstStyle/>
          <a:p>
            <a:r>
              <a:rPr lang="pt-BR" dirty="0" smtClean="0"/>
              <a:t>Modelagem da Conduta Competitiva</a:t>
            </a:r>
            <a:endParaRPr lang="pt-BR" dirty="0"/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-71470" y="-28577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-71470" y="-28577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2" name="Espaço Reservado para Conteúdo 9"/>
          <p:cNvSpPr txBox="1">
            <a:spLocks/>
          </p:cNvSpPr>
          <p:nvPr/>
        </p:nvSpPr>
        <p:spPr>
          <a:xfrm>
            <a:off x="561972" y="1500174"/>
            <a:ext cx="8153400" cy="109683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lvl="0" indent="-320040"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Arial" pitchFamily="34" charset="0"/>
              <a:buChar char="•"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Com um </a:t>
            </a:r>
            <a:r>
              <a:rPr lang="pt-BR" sz="2400" dirty="0" smtClean="0">
                <a:latin typeface="+mn-lt"/>
              </a:rPr>
              <a:t>recurso a parâmetros de </a:t>
            </a:r>
            <a:r>
              <a:rPr lang="pt-BR" sz="2400" dirty="0" err="1" smtClean="0">
                <a:latin typeface="+mn-lt"/>
              </a:rPr>
              <a:t>aninhamento</a:t>
            </a:r>
            <a:r>
              <a:rPr lang="pt-BR" sz="2400" dirty="0" smtClean="0">
                <a:latin typeface="+mn-lt"/>
              </a:rPr>
              <a:t> </a:t>
            </a:r>
            <a:r>
              <a:rPr lang="pt-BR" sz="2400" dirty="0" err="1" smtClean="0">
                <a:latin typeface="Symbol" pitchFamily="18" charset="2"/>
              </a:rPr>
              <a:t>q</a:t>
            </a:r>
            <a:r>
              <a:rPr lang="pt-BR" sz="2400" baseline="-25000" dirty="0" err="1" smtClean="0"/>
              <a:t>j</a:t>
            </a:r>
            <a:r>
              <a:rPr lang="pt-BR" sz="2400" dirty="0" smtClean="0">
                <a:latin typeface="+mn-lt"/>
              </a:rPr>
              <a:t> e </a:t>
            </a:r>
            <a:r>
              <a:rPr lang="pt-BR" sz="2400" dirty="0" err="1" smtClean="0">
                <a:latin typeface="Symbol" pitchFamily="18" charset="2"/>
              </a:rPr>
              <a:t>f</a:t>
            </a:r>
            <a:r>
              <a:rPr lang="pt-BR" sz="2400" baseline="-25000" dirty="0" err="1" smtClean="0">
                <a:latin typeface="+mn-lt"/>
              </a:rPr>
              <a:t>j</a:t>
            </a:r>
            <a:r>
              <a:rPr lang="pt-BR" sz="2400" dirty="0" smtClean="0">
                <a:latin typeface="+mn-lt"/>
              </a:rPr>
              <a:t>, </a:t>
            </a: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pode-se obter uma “Relação de Oferta Generalizada” (ROG):</a:t>
            </a:r>
          </a:p>
        </p:txBody>
      </p:sp>
      <p:sp>
        <p:nvSpPr>
          <p:cNvPr id="27" name="Espaço Reservado para Conteúdo 9"/>
          <p:cNvSpPr txBox="1">
            <a:spLocks/>
          </p:cNvSpPr>
          <p:nvPr/>
        </p:nvSpPr>
        <p:spPr>
          <a:xfrm>
            <a:off x="541178" y="5572140"/>
            <a:ext cx="8153400" cy="11063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ROG endereça a “Crítica de Corts” porque 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aninha</a:t>
            </a:r>
            <a:r>
              <a:rPr kumimoji="0" lang="pt-B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um conjunto de jogos, inclusive a colusão eficiente.</a:t>
            </a:r>
          </a:p>
        </p:txBody>
      </p:sp>
      <p:sp>
        <p:nvSpPr>
          <p:cNvPr id="43" name="Espaço Reservado para Número de Slide 2"/>
          <p:cNvSpPr txBox="1">
            <a:spLocks/>
          </p:cNvSpPr>
          <p:nvPr/>
        </p:nvSpPr>
        <p:spPr>
          <a:xfrm>
            <a:off x="8243942" y="6492899"/>
            <a:ext cx="75721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#</a:t>
            </a:r>
            <a:fld id="{D1AFBEB1-4446-4E5A-9652-B07944813BDD}" type="slidenum">
              <a:rPr kumimoji="0" lang="pt-BR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r>
              <a:rPr kumimoji="0" lang="pt-B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/55</a:t>
            </a: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1428728" y="3143248"/>
            <a:ext cx="6643734" cy="1071570"/>
            <a:chOff x="1428728" y="3143248"/>
            <a:chExt cx="6643734" cy="1071570"/>
          </a:xfrm>
        </p:grpSpPr>
        <p:sp>
          <p:nvSpPr>
            <p:cNvPr id="22" name="Retângulo 21"/>
            <p:cNvSpPr/>
            <p:nvPr/>
          </p:nvSpPr>
          <p:spPr>
            <a:xfrm>
              <a:off x="1428728" y="3143248"/>
              <a:ext cx="6643734" cy="107157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tx1"/>
                </a:solidFill>
              </a:endParaRPr>
            </a:p>
          </p:txBody>
        </p:sp>
        <p:graphicFrame>
          <p:nvGraphicFramePr>
            <p:cNvPr id="23" name="Object 3"/>
            <p:cNvGraphicFramePr>
              <a:graphicFrameLocks noChangeAspect="1"/>
            </p:cNvGraphicFramePr>
            <p:nvPr/>
          </p:nvGraphicFramePr>
          <p:xfrm>
            <a:off x="2201863" y="3214688"/>
            <a:ext cx="4595812" cy="920750"/>
          </p:xfrm>
          <a:graphic>
            <a:graphicData uri="http://schemas.openxmlformats.org/presentationml/2006/ole">
              <p:oleObj spid="_x0000_s122883" name="Equação" r:id="rId4" imgW="2234880" imgH="444240" progId="Equation.3">
                <p:embed/>
              </p:oleObj>
            </a:graphicData>
          </a:graphic>
        </p:graphicFrame>
      </p:grpSp>
      <p:grpSp>
        <p:nvGrpSpPr>
          <p:cNvPr id="31" name="Grupo 30"/>
          <p:cNvGrpSpPr/>
          <p:nvPr/>
        </p:nvGrpSpPr>
        <p:grpSpPr>
          <a:xfrm>
            <a:off x="1428728" y="3143248"/>
            <a:ext cx="6643734" cy="1071570"/>
            <a:chOff x="1428728" y="3143248"/>
            <a:chExt cx="6643734" cy="1071570"/>
          </a:xfrm>
          <a:solidFill>
            <a:srgbClr val="BBE0E3"/>
          </a:solidFill>
        </p:grpSpPr>
        <p:sp>
          <p:nvSpPr>
            <p:cNvPr id="38" name="Retângulo 37"/>
            <p:cNvSpPr/>
            <p:nvPr/>
          </p:nvSpPr>
          <p:spPr>
            <a:xfrm>
              <a:off x="1428728" y="3143248"/>
              <a:ext cx="6643734" cy="107157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tx1"/>
                </a:solidFill>
              </a:endParaRPr>
            </a:p>
          </p:txBody>
        </p:sp>
        <p:graphicFrame>
          <p:nvGraphicFramePr>
            <p:cNvPr id="41" name="Object 3"/>
            <p:cNvGraphicFramePr>
              <a:graphicFrameLocks noChangeAspect="1"/>
            </p:cNvGraphicFramePr>
            <p:nvPr/>
          </p:nvGraphicFramePr>
          <p:xfrm>
            <a:off x="2058988" y="3214681"/>
            <a:ext cx="4883150" cy="920750"/>
          </p:xfrm>
          <a:graphic>
            <a:graphicData uri="http://schemas.openxmlformats.org/presentationml/2006/ole">
              <p:oleObj spid="_x0000_s122885" name="Equação" r:id="rId5" imgW="2374560" imgH="444240" progId="Equation.3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-142900"/>
            <a:ext cx="8534400" cy="990600"/>
          </a:xfrm>
        </p:spPr>
        <p:txBody>
          <a:bodyPr>
            <a:normAutofit/>
          </a:bodyPr>
          <a:lstStyle/>
          <a:p>
            <a:r>
              <a:rPr lang="pt-BR" dirty="0" err="1" smtClean="0"/>
              <a:t>Aninhamentos</a:t>
            </a:r>
            <a:r>
              <a:rPr lang="pt-BR" dirty="0" smtClean="0"/>
              <a:t> da ROG</a:t>
            </a:r>
            <a:endParaRPr lang="pt-BR" dirty="0"/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pSp>
        <p:nvGrpSpPr>
          <p:cNvPr id="16" name="Grupo 15"/>
          <p:cNvGrpSpPr/>
          <p:nvPr/>
        </p:nvGrpSpPr>
        <p:grpSpPr>
          <a:xfrm>
            <a:off x="642910" y="1684338"/>
            <a:ext cx="7858180" cy="5614987"/>
            <a:chOff x="642910" y="1684338"/>
            <a:chExt cx="7858180" cy="5614987"/>
          </a:xfrm>
        </p:grpSpPr>
        <p:sp>
          <p:nvSpPr>
            <p:cNvPr id="9" name="Retângulo 8"/>
            <p:cNvSpPr/>
            <p:nvPr/>
          </p:nvSpPr>
          <p:spPr>
            <a:xfrm>
              <a:off x="642910" y="1857364"/>
              <a:ext cx="7858180" cy="4857784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aphicFrame>
          <p:nvGraphicFramePr>
            <p:cNvPr id="35843" name="Object 3"/>
            <p:cNvGraphicFramePr>
              <a:graphicFrameLocks noChangeAspect="1"/>
            </p:cNvGraphicFramePr>
            <p:nvPr/>
          </p:nvGraphicFramePr>
          <p:xfrm>
            <a:off x="1225550" y="1684338"/>
            <a:ext cx="7000875" cy="5614987"/>
          </p:xfrm>
          <a:graphic>
            <a:graphicData uri="http://schemas.openxmlformats.org/presentationml/2006/ole">
              <p:oleObj spid="_x0000_s5122" name="Equação" r:id="rId4" imgW="4635360" imgH="3708360" progId="Equation.3">
                <p:embed/>
              </p:oleObj>
            </a:graphicData>
          </a:graphic>
        </p:graphicFrame>
        <p:sp>
          <p:nvSpPr>
            <p:cNvPr id="12" name="Chave esquerda 11"/>
            <p:cNvSpPr/>
            <p:nvPr/>
          </p:nvSpPr>
          <p:spPr>
            <a:xfrm>
              <a:off x="714348" y="1977070"/>
              <a:ext cx="546656" cy="4595201"/>
            </a:xfrm>
            <a:prstGeom prst="leftBrace">
              <a:avLst>
                <a:gd name="adj1" fmla="val 59973"/>
                <a:gd name="adj2" fmla="val 50000"/>
              </a:avLst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3" name="Retângulo 12"/>
          <p:cNvSpPr/>
          <p:nvPr/>
        </p:nvSpPr>
        <p:spPr>
          <a:xfrm>
            <a:off x="1214414" y="2000240"/>
            <a:ext cx="6572296" cy="1143008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1214414" y="3286124"/>
            <a:ext cx="6572296" cy="1143008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/>
          <p:cNvSpPr/>
          <p:nvPr/>
        </p:nvSpPr>
        <p:spPr>
          <a:xfrm>
            <a:off x="1214414" y="4286256"/>
            <a:ext cx="7000924" cy="1143008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1214414" y="5429264"/>
            <a:ext cx="7000924" cy="1143008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/>
          <p:cNvSpPr/>
          <p:nvPr/>
        </p:nvSpPr>
        <p:spPr>
          <a:xfrm>
            <a:off x="214282" y="1643074"/>
            <a:ext cx="8501122" cy="514351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2571736" y="714356"/>
            <a:ext cx="4429156" cy="89854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14612" y="755643"/>
            <a:ext cx="4167644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9" grpId="0" animBg="1"/>
      <p:bldP spid="21" grpId="0" animBg="1"/>
      <p:bldP spid="18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ixaDeTexto 13"/>
          <p:cNvSpPr txBox="1"/>
          <p:nvPr/>
        </p:nvSpPr>
        <p:spPr>
          <a:xfrm>
            <a:off x="2143108" y="3857628"/>
            <a:ext cx="49292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Procedimento de Inferência de Conduta em Três Passos</a:t>
            </a:r>
            <a:endParaRPr lang="pt-BR" sz="2800" dirty="0"/>
          </a:p>
        </p:txBody>
      </p:sp>
      <p:pic>
        <p:nvPicPr>
          <p:cNvPr id="13722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3643314"/>
            <a:ext cx="7675563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7224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3286124"/>
            <a:ext cx="7751763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7225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3571876"/>
            <a:ext cx="7723187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ítulo 1"/>
          <p:cNvSpPr txBox="1">
            <a:spLocks/>
          </p:cNvSpPr>
          <p:nvPr/>
        </p:nvSpPr>
        <p:spPr>
          <a:xfrm>
            <a:off x="612648" y="228600"/>
            <a:ext cx="8317070" cy="990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Proposta</a:t>
            </a:r>
            <a:endParaRPr kumimoji="0" lang="pt-B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Espaço Reservado para Número de Slide 2"/>
          <p:cNvSpPr txBox="1">
            <a:spLocks/>
          </p:cNvSpPr>
          <p:nvPr/>
        </p:nvSpPr>
        <p:spPr>
          <a:xfrm>
            <a:off x="8243942" y="6492899"/>
            <a:ext cx="75721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#</a:t>
            </a:r>
            <a:fld id="{D1AFBEB1-4446-4E5A-9652-B07944813BDD}" type="slidenum">
              <a:rPr kumimoji="0" lang="pt-BR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r>
              <a:rPr kumimoji="0" lang="pt-B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/55</a:t>
            </a: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2714612" y="1357298"/>
            <a:ext cx="4429156" cy="89854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488" y="1398585"/>
            <a:ext cx="4167644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317070" cy="990600"/>
          </a:xfrm>
        </p:spPr>
        <p:txBody>
          <a:bodyPr>
            <a:normAutofit/>
          </a:bodyPr>
          <a:lstStyle/>
          <a:p>
            <a:r>
              <a:rPr lang="pt-BR" dirty="0" smtClean="0"/>
              <a:t>Próximas Atividades</a:t>
            </a:r>
            <a:endParaRPr lang="pt-BR" dirty="0"/>
          </a:p>
        </p:txBody>
      </p:sp>
      <p:sp>
        <p:nvSpPr>
          <p:cNvPr id="10" name="Espaço Reservado para Conteúdo 9"/>
          <p:cNvSpPr>
            <a:spLocks noGrp="1"/>
          </p:cNvSpPr>
          <p:nvPr>
            <p:ph sz="quarter" idx="1"/>
          </p:nvPr>
        </p:nvSpPr>
        <p:spPr>
          <a:xfrm>
            <a:off x="571472" y="1428736"/>
            <a:ext cx="8153400" cy="5214974"/>
          </a:xfrm>
        </p:spPr>
        <p:txBody>
          <a:bodyPr>
            <a:normAutofit/>
          </a:bodyPr>
          <a:lstStyle/>
          <a:p>
            <a:r>
              <a:rPr lang="pt-BR" sz="2800" dirty="0" smtClean="0"/>
              <a:t>Usar Base de Dados em construção para testar deslocamentos nos parâmetros de interação </a:t>
            </a:r>
            <a:r>
              <a:rPr lang="pt-BR" sz="2800" dirty="0" err="1" smtClean="0"/>
              <a:t>colusiva</a:t>
            </a:r>
            <a:r>
              <a:rPr lang="pt-BR" sz="2800" dirty="0" smtClean="0"/>
              <a:t> da ROG no período pós-desvalorização cambial de 1999.</a:t>
            </a:r>
          </a:p>
          <a:p>
            <a:r>
              <a:rPr lang="pt-BR" sz="2800" dirty="0" smtClean="0"/>
              <a:t>Ênfase especial no período agosto/99 – dezembro/99 (paralelismo </a:t>
            </a:r>
            <a:r>
              <a:rPr lang="pt-BR" sz="2800" i="1" dirty="0" err="1" smtClean="0"/>
              <a:t>plus</a:t>
            </a:r>
            <a:r>
              <a:rPr lang="pt-BR" sz="2800" dirty="0" smtClean="0"/>
              <a:t>).</a:t>
            </a:r>
          </a:p>
          <a:p>
            <a:r>
              <a:rPr lang="pt-BR" sz="2800" dirty="0" smtClean="0"/>
              <a:t>Desdobramentos: Comparar o desempenho abordagem da ROG com a abordagem de Menu (Rojas, 2008 e Kim &amp; </a:t>
            </a:r>
            <a:r>
              <a:rPr lang="pt-BR" sz="2800" dirty="0" err="1" smtClean="0"/>
              <a:t>Cotterill</a:t>
            </a:r>
            <a:r>
              <a:rPr lang="pt-BR" sz="2800" dirty="0" smtClean="0"/>
              <a:t>, 2008), que atualmente é a </a:t>
            </a:r>
            <a:r>
              <a:rPr lang="pt-BR" sz="2800" i="1" dirty="0" err="1" smtClean="0"/>
              <a:t>mainstream</a:t>
            </a:r>
            <a:r>
              <a:rPr lang="pt-BR" sz="2800" dirty="0" smtClean="0"/>
              <a:t>.</a:t>
            </a:r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-71470" y="-28577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-71470" y="-28577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9" name="Espaço Reservado para Número de Slide 2"/>
          <p:cNvSpPr txBox="1">
            <a:spLocks/>
          </p:cNvSpPr>
          <p:nvPr/>
        </p:nvSpPr>
        <p:spPr>
          <a:xfrm>
            <a:off x="8243942" y="6492899"/>
            <a:ext cx="75721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#</a:t>
            </a:r>
            <a:fld id="{D1AFBEB1-4446-4E5A-9652-B07944813BDD}" type="slidenum">
              <a:rPr kumimoji="0" lang="pt-BR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r>
              <a:rPr kumimoji="0" lang="pt-B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/55</a:t>
            </a: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317070" cy="990600"/>
          </a:xfrm>
        </p:spPr>
        <p:txBody>
          <a:bodyPr>
            <a:normAutofit/>
          </a:bodyPr>
          <a:lstStyle/>
          <a:p>
            <a:r>
              <a:rPr lang="pt-BR" dirty="0" smtClean="0"/>
              <a:t>Próximas Atividades</a:t>
            </a:r>
            <a:endParaRPr lang="pt-BR" dirty="0"/>
          </a:p>
        </p:txBody>
      </p:sp>
      <p:sp>
        <p:nvSpPr>
          <p:cNvPr id="10" name="Espaço Reservado para Conteúdo 9"/>
          <p:cNvSpPr>
            <a:spLocks noGrp="1"/>
          </p:cNvSpPr>
          <p:nvPr>
            <p:ph sz="quarter" idx="1"/>
          </p:nvPr>
        </p:nvSpPr>
        <p:spPr>
          <a:xfrm>
            <a:off x="571472" y="1428736"/>
            <a:ext cx="8153400" cy="4643470"/>
          </a:xfrm>
        </p:spPr>
        <p:txBody>
          <a:bodyPr>
            <a:normAutofit/>
          </a:bodyPr>
          <a:lstStyle/>
          <a:p>
            <a:r>
              <a:rPr lang="pt-BR" sz="2400" dirty="0" smtClean="0"/>
              <a:t>Usar o Estudo de Caso para fazer </a:t>
            </a:r>
            <a:r>
              <a:rPr lang="pt-B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uma discussão mais ampla</a:t>
            </a:r>
            <a:r>
              <a:rPr lang="pt-BR" sz="2400" dirty="0" smtClean="0"/>
              <a:t> e qualitativa da relação entre o antitruste e a regulação no </a:t>
            </a:r>
            <a:r>
              <a:rPr lang="pt-BR" sz="2400" dirty="0" err="1" smtClean="0"/>
              <a:t>traer</a:t>
            </a:r>
            <a:r>
              <a:rPr lang="pt-BR" sz="2400" dirty="0" smtClean="0"/>
              <a:t> brasileiro.</a:t>
            </a:r>
          </a:p>
          <a:p>
            <a:r>
              <a:rPr lang="pt-BR" sz="2400" dirty="0" smtClean="0"/>
              <a:t>Abordar temas como:</a:t>
            </a:r>
          </a:p>
          <a:p>
            <a:pPr lvl="1"/>
            <a:r>
              <a:rPr lang="pt-BR" sz="2000" dirty="0" smtClean="0"/>
              <a:t>Qualidade dos dados e assimetrias de informação</a:t>
            </a:r>
          </a:p>
          <a:p>
            <a:pPr lvl="1"/>
            <a:r>
              <a:rPr lang="pt-BR" sz="2000" dirty="0" smtClean="0"/>
              <a:t>Formas de acompanhamento econômico permanente do setor</a:t>
            </a:r>
          </a:p>
          <a:p>
            <a:pPr lvl="1"/>
            <a:r>
              <a:rPr lang="pt-BR" sz="2000" dirty="0" smtClean="0"/>
              <a:t>Propostas para agilização dos processos (ex. Banco de Estudos)</a:t>
            </a:r>
          </a:p>
          <a:p>
            <a:pPr lvl="1"/>
            <a:r>
              <a:rPr lang="pt-BR" sz="2000" dirty="0" smtClean="0"/>
              <a:t>Interação, articulação e conflitos </a:t>
            </a:r>
            <a:r>
              <a:rPr lang="pt-BR" sz="2000" dirty="0" err="1" smtClean="0"/>
              <a:t>ANAC</a:t>
            </a:r>
            <a:r>
              <a:rPr lang="pt-BR" sz="2000" dirty="0" smtClean="0"/>
              <a:t> – </a:t>
            </a:r>
            <a:r>
              <a:rPr lang="pt-BR" sz="2000" dirty="0" err="1" smtClean="0"/>
              <a:t>SBDC</a:t>
            </a:r>
            <a:endParaRPr lang="pt-BR" sz="2000" dirty="0" smtClean="0"/>
          </a:p>
          <a:p>
            <a:pPr lvl="1">
              <a:buNone/>
            </a:pPr>
            <a:endParaRPr lang="pt-BR" sz="2000" dirty="0" smtClean="0"/>
          </a:p>
          <a:p>
            <a:r>
              <a:rPr lang="pt-BR" sz="2400" dirty="0" smtClean="0"/>
              <a:t>Desdobramentos Futuros: Comparar a abordagem da ROG com a abordagem </a:t>
            </a:r>
            <a:r>
              <a:rPr lang="pt-BR" sz="2400" i="1" dirty="0" err="1" smtClean="0"/>
              <a:t>mainstream</a:t>
            </a:r>
            <a:r>
              <a:rPr lang="pt-BR" sz="2400" dirty="0" smtClean="0"/>
              <a:t> (Rojas, 2008 e Kim &amp; </a:t>
            </a:r>
            <a:r>
              <a:rPr lang="pt-BR" sz="2400" dirty="0" err="1" smtClean="0"/>
              <a:t>Cotterill</a:t>
            </a:r>
            <a:r>
              <a:rPr lang="pt-BR" sz="2400" dirty="0" smtClean="0"/>
              <a:t>, 2008)</a:t>
            </a:r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-71470" y="-28577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-71470" y="-28577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Espaço Reservado para Número de Slide 2"/>
          <p:cNvSpPr txBox="1">
            <a:spLocks/>
          </p:cNvSpPr>
          <p:nvPr/>
        </p:nvSpPr>
        <p:spPr>
          <a:xfrm>
            <a:off x="8243942" y="6492899"/>
            <a:ext cx="75721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#</a:t>
            </a:r>
            <a:fld id="{D1AFBEB1-4446-4E5A-9652-B07944813BDD}" type="slidenum">
              <a:rPr kumimoji="0" lang="pt-BR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r>
              <a:rPr kumimoji="0" lang="pt-B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/55</a:t>
            </a: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Obrigado!</a:t>
            </a:r>
            <a:endParaRPr lang="pt-BR" dirty="0"/>
          </a:p>
        </p:txBody>
      </p:sp>
      <p:sp>
        <p:nvSpPr>
          <p:cNvPr id="6" name="Espaço Reservado para Número de Slide 2"/>
          <p:cNvSpPr txBox="1">
            <a:spLocks/>
          </p:cNvSpPr>
          <p:nvPr/>
        </p:nvSpPr>
        <p:spPr>
          <a:xfrm>
            <a:off x="8243942" y="6492899"/>
            <a:ext cx="75721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#</a:t>
            </a:r>
            <a:fld id="{D1AFBEB1-4446-4E5A-9652-B07944813BDD}" type="slidenum">
              <a:rPr kumimoji="0" lang="pt-BR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r>
              <a:rPr kumimoji="0" lang="pt-B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/55</a:t>
            </a: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Caso</a:t>
            </a:r>
            <a:endParaRPr lang="pt-BR" dirty="0"/>
          </a:p>
        </p:txBody>
      </p:sp>
      <p:grpSp>
        <p:nvGrpSpPr>
          <p:cNvPr id="3" name="Grupo 14"/>
          <p:cNvGrpSpPr/>
          <p:nvPr/>
        </p:nvGrpSpPr>
        <p:grpSpPr>
          <a:xfrm>
            <a:off x="3362117" y="1928802"/>
            <a:ext cx="3067271" cy="1678237"/>
            <a:chOff x="2576299" y="1928802"/>
            <a:chExt cx="3067271" cy="1678237"/>
          </a:xfrm>
        </p:grpSpPr>
        <p:sp>
          <p:nvSpPr>
            <p:cNvPr id="6" name="CaixaDeTexto 5"/>
            <p:cNvSpPr txBox="1"/>
            <p:nvPr/>
          </p:nvSpPr>
          <p:spPr>
            <a:xfrm>
              <a:off x="4786314" y="1928802"/>
              <a:ext cx="8572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 smtClean="0">
                  <a:solidFill>
                    <a:srgbClr val="FF0000"/>
                  </a:solidFill>
                </a:rPr>
                <a:t>+7%</a:t>
              </a:r>
              <a:endParaRPr lang="pt-BR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1" name="Elipse 10"/>
            <p:cNvSpPr/>
            <p:nvPr/>
          </p:nvSpPr>
          <p:spPr>
            <a:xfrm rot="1736585">
              <a:off x="2576299" y="1964514"/>
              <a:ext cx="571504" cy="1642525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13" name="Conector de seta reta 12"/>
            <p:cNvCxnSpPr>
              <a:stCxn id="6" idx="1"/>
            </p:cNvCxnSpPr>
            <p:nvPr/>
          </p:nvCxnSpPr>
          <p:spPr>
            <a:xfrm rot="10800000" flipV="1">
              <a:off x="3500430" y="2159635"/>
              <a:ext cx="1285884" cy="26923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3"/>
          <a:srcRect r="20362"/>
          <a:stretch>
            <a:fillRect/>
          </a:stretch>
        </p:blipFill>
        <p:spPr bwMode="auto">
          <a:xfrm>
            <a:off x="1714480" y="1571612"/>
            <a:ext cx="6072230" cy="4757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Retângulo 23"/>
          <p:cNvSpPr/>
          <p:nvPr/>
        </p:nvSpPr>
        <p:spPr>
          <a:xfrm>
            <a:off x="7572396" y="2857496"/>
            <a:ext cx="214314" cy="221457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/>
          <p:cNvSpPr/>
          <p:nvPr/>
        </p:nvSpPr>
        <p:spPr>
          <a:xfrm>
            <a:off x="4714876" y="2285992"/>
            <a:ext cx="3071834" cy="28575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6" name="Grupo 25"/>
          <p:cNvGrpSpPr/>
          <p:nvPr/>
        </p:nvGrpSpPr>
        <p:grpSpPr>
          <a:xfrm>
            <a:off x="4402085" y="2071678"/>
            <a:ext cx="3027435" cy="2728448"/>
            <a:chOff x="4616399" y="2071678"/>
            <a:chExt cx="3027435" cy="2728448"/>
          </a:xfrm>
        </p:grpSpPr>
        <p:grpSp>
          <p:nvGrpSpPr>
            <p:cNvPr id="27" name="Grupo 24"/>
            <p:cNvGrpSpPr/>
            <p:nvPr/>
          </p:nvGrpSpPr>
          <p:grpSpPr>
            <a:xfrm>
              <a:off x="4616399" y="2071678"/>
              <a:ext cx="3027435" cy="2728448"/>
              <a:chOff x="187243" y="1571612"/>
              <a:chExt cx="3027435" cy="2728448"/>
            </a:xfrm>
          </p:grpSpPr>
          <p:sp>
            <p:nvSpPr>
              <p:cNvPr id="32" name="Elipse 31"/>
              <p:cNvSpPr/>
              <p:nvPr/>
            </p:nvSpPr>
            <p:spPr>
              <a:xfrm rot="21077789">
                <a:off x="187243" y="1762190"/>
                <a:ext cx="823614" cy="2537870"/>
              </a:xfrm>
              <a:prstGeom prst="ellipse">
                <a:avLst/>
              </a:prstGeom>
              <a:noFill/>
              <a:ln w="38100">
                <a:solidFill>
                  <a:srgbClr val="00B05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6" name="CaixaDeTexto 35"/>
              <p:cNvSpPr txBox="1"/>
              <p:nvPr/>
            </p:nvSpPr>
            <p:spPr>
              <a:xfrm>
                <a:off x="1000100" y="1571612"/>
                <a:ext cx="221457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600" b="1" dirty="0" smtClean="0">
                    <a:solidFill>
                      <a:srgbClr val="00B050"/>
                    </a:solidFill>
                  </a:rPr>
                  <a:t>Guerra de Preços</a:t>
                </a:r>
                <a:br>
                  <a:rPr lang="pt-BR" sz="1600" b="1" dirty="0" smtClean="0">
                    <a:solidFill>
                      <a:srgbClr val="00B050"/>
                    </a:solidFill>
                  </a:rPr>
                </a:br>
                <a:r>
                  <a:rPr lang="pt-BR" sz="1600" b="1" dirty="0" smtClean="0">
                    <a:solidFill>
                      <a:srgbClr val="00B050"/>
                    </a:solidFill>
                  </a:rPr>
                  <a:t>(- 27%)</a:t>
                </a:r>
                <a:endParaRPr lang="pt-BR" sz="1600" b="1" dirty="0">
                  <a:solidFill>
                    <a:srgbClr val="00B050"/>
                  </a:solidFill>
                </a:endParaRPr>
              </a:p>
            </p:txBody>
          </p:sp>
        </p:grpSp>
        <p:cxnSp>
          <p:nvCxnSpPr>
            <p:cNvPr id="31" name="Conector de seta reta 30"/>
            <p:cNvCxnSpPr/>
            <p:nvPr/>
          </p:nvCxnSpPr>
          <p:spPr>
            <a:xfrm rot="10800000" flipV="1">
              <a:off x="5500702" y="2428868"/>
              <a:ext cx="642935" cy="571506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54" name="Grupo 53"/>
          <p:cNvGrpSpPr/>
          <p:nvPr/>
        </p:nvGrpSpPr>
        <p:grpSpPr>
          <a:xfrm>
            <a:off x="2357422" y="1643050"/>
            <a:ext cx="3643338" cy="857256"/>
            <a:chOff x="2571736" y="1643050"/>
            <a:chExt cx="3643338" cy="857256"/>
          </a:xfrm>
        </p:grpSpPr>
        <p:cxnSp>
          <p:nvCxnSpPr>
            <p:cNvPr id="44" name="Conector de seta reta 43"/>
            <p:cNvCxnSpPr/>
            <p:nvPr/>
          </p:nvCxnSpPr>
          <p:spPr>
            <a:xfrm rot="16200000" flipH="1">
              <a:off x="4071934" y="2071677"/>
              <a:ext cx="500066" cy="357191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49" name="CaixaDeTexto 48"/>
            <p:cNvSpPr txBox="1"/>
            <p:nvPr/>
          </p:nvSpPr>
          <p:spPr>
            <a:xfrm>
              <a:off x="2571736" y="1643050"/>
              <a:ext cx="36433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b="1" dirty="0" smtClean="0">
                  <a:solidFill>
                    <a:srgbClr val="00B050"/>
                  </a:solidFill>
                </a:rPr>
                <a:t>Portarias de Liberalização DAC</a:t>
              </a:r>
              <a:endParaRPr lang="pt-BR" sz="1600" b="1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53" name="Grupo 52"/>
          <p:cNvGrpSpPr/>
          <p:nvPr/>
        </p:nvGrpSpPr>
        <p:grpSpPr>
          <a:xfrm>
            <a:off x="6000760" y="2857496"/>
            <a:ext cx="1857388" cy="928694"/>
            <a:chOff x="6215074" y="2857496"/>
            <a:chExt cx="1857388" cy="928694"/>
          </a:xfrm>
        </p:grpSpPr>
        <p:cxnSp>
          <p:nvCxnSpPr>
            <p:cNvPr id="43" name="Conector de seta reta 42"/>
            <p:cNvCxnSpPr/>
            <p:nvPr/>
          </p:nvCxnSpPr>
          <p:spPr>
            <a:xfrm rot="10800000" flipV="1">
              <a:off x="6357952" y="3428999"/>
              <a:ext cx="428627" cy="357191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51" name="CaixaDeTexto 50"/>
            <p:cNvSpPr txBox="1"/>
            <p:nvPr/>
          </p:nvSpPr>
          <p:spPr>
            <a:xfrm>
              <a:off x="6215074" y="2857496"/>
              <a:ext cx="18573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b="1" dirty="0" smtClean="0">
                  <a:solidFill>
                    <a:srgbClr val="00B050"/>
                  </a:solidFill>
                </a:rPr>
                <a:t>Fim do </a:t>
              </a:r>
              <a:r>
                <a:rPr lang="pt-BR" sz="1600" b="1" i="1" dirty="0" smtClean="0">
                  <a:solidFill>
                    <a:srgbClr val="00B050"/>
                  </a:solidFill>
                </a:rPr>
                <a:t>Pool </a:t>
              </a:r>
              <a:r>
                <a:rPr lang="pt-BR" sz="1600" b="1" dirty="0" smtClean="0">
                  <a:solidFill>
                    <a:srgbClr val="00B050"/>
                  </a:solidFill>
                </a:rPr>
                <a:t>de 40 anos</a:t>
              </a:r>
              <a:endParaRPr lang="pt-BR" sz="1600" b="1" dirty="0">
                <a:solidFill>
                  <a:srgbClr val="00B050"/>
                </a:solidFill>
              </a:endParaRPr>
            </a:p>
          </p:txBody>
        </p:sp>
      </p:grpSp>
      <p:sp>
        <p:nvSpPr>
          <p:cNvPr id="23" name="Espaço Reservado para Número de Slide 2"/>
          <p:cNvSpPr txBox="1">
            <a:spLocks/>
          </p:cNvSpPr>
          <p:nvPr/>
        </p:nvSpPr>
        <p:spPr>
          <a:xfrm>
            <a:off x="8243942" y="6492899"/>
            <a:ext cx="75721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#</a:t>
            </a:r>
            <a:fld id="{D1AFBEB1-4446-4E5A-9652-B07944813BDD}" type="slidenum">
              <a:rPr kumimoji="0" lang="pt-BR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r>
              <a:rPr kumimoji="0" lang="pt-B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/55</a:t>
            </a: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2357422" y="6429396"/>
            <a:ext cx="50720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/>
              <a:t>Tarifas Cheias da Ponte Aérea. Fonte: </a:t>
            </a:r>
            <a:r>
              <a:rPr lang="pt-BR" sz="1600" dirty="0" err="1" smtClean="0"/>
              <a:t>ATPCO</a:t>
            </a:r>
            <a:endParaRPr lang="pt-BR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Caso</a:t>
            </a:r>
            <a:endParaRPr lang="pt-BR" dirty="0"/>
          </a:p>
        </p:txBody>
      </p:sp>
      <p:grpSp>
        <p:nvGrpSpPr>
          <p:cNvPr id="3" name="Grupo 14"/>
          <p:cNvGrpSpPr/>
          <p:nvPr/>
        </p:nvGrpSpPr>
        <p:grpSpPr>
          <a:xfrm>
            <a:off x="3362117" y="1928802"/>
            <a:ext cx="3067271" cy="1678237"/>
            <a:chOff x="2576299" y="1928802"/>
            <a:chExt cx="3067271" cy="1678237"/>
          </a:xfrm>
        </p:grpSpPr>
        <p:sp>
          <p:nvSpPr>
            <p:cNvPr id="6" name="CaixaDeTexto 5"/>
            <p:cNvSpPr txBox="1"/>
            <p:nvPr/>
          </p:nvSpPr>
          <p:spPr>
            <a:xfrm>
              <a:off x="4786314" y="1928802"/>
              <a:ext cx="8572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 smtClean="0">
                  <a:solidFill>
                    <a:srgbClr val="FF0000"/>
                  </a:solidFill>
                </a:rPr>
                <a:t>+7%</a:t>
              </a:r>
              <a:endParaRPr lang="pt-BR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1" name="Elipse 10"/>
            <p:cNvSpPr/>
            <p:nvPr/>
          </p:nvSpPr>
          <p:spPr>
            <a:xfrm rot="1736585">
              <a:off x="2576299" y="1964514"/>
              <a:ext cx="571504" cy="1642525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13" name="Conector de seta reta 12"/>
            <p:cNvCxnSpPr>
              <a:stCxn id="6" idx="1"/>
            </p:cNvCxnSpPr>
            <p:nvPr/>
          </p:nvCxnSpPr>
          <p:spPr>
            <a:xfrm rot="10800000" flipV="1">
              <a:off x="3500430" y="2159635"/>
              <a:ext cx="1285884" cy="26923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3"/>
          <a:srcRect r="20362"/>
          <a:stretch>
            <a:fillRect/>
          </a:stretch>
        </p:blipFill>
        <p:spPr bwMode="auto">
          <a:xfrm>
            <a:off x="1714480" y="1571612"/>
            <a:ext cx="6072230" cy="4757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Retângulo 23"/>
          <p:cNvSpPr/>
          <p:nvPr/>
        </p:nvSpPr>
        <p:spPr>
          <a:xfrm>
            <a:off x="7572396" y="2857496"/>
            <a:ext cx="214314" cy="221457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8" name="Grupo 52"/>
          <p:cNvGrpSpPr/>
          <p:nvPr/>
        </p:nvGrpSpPr>
        <p:grpSpPr>
          <a:xfrm>
            <a:off x="5929322" y="2071678"/>
            <a:ext cx="1857388" cy="1928823"/>
            <a:chOff x="6143636" y="2071678"/>
            <a:chExt cx="1857388" cy="1928823"/>
          </a:xfrm>
        </p:grpSpPr>
        <p:cxnSp>
          <p:nvCxnSpPr>
            <p:cNvPr id="43" name="Conector de seta reta 42"/>
            <p:cNvCxnSpPr>
              <a:stCxn id="51" idx="2"/>
            </p:cNvCxnSpPr>
            <p:nvPr/>
          </p:nvCxnSpPr>
          <p:spPr>
            <a:xfrm rot="16200000" flipH="1">
              <a:off x="6507463" y="3221319"/>
              <a:ext cx="1344049" cy="214315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51" name="CaixaDeTexto 50"/>
            <p:cNvSpPr txBox="1"/>
            <p:nvPr/>
          </p:nvSpPr>
          <p:spPr>
            <a:xfrm>
              <a:off x="6143636" y="2071678"/>
              <a:ext cx="18573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b="1" dirty="0" smtClean="0">
                  <a:solidFill>
                    <a:srgbClr val="FF0000"/>
                  </a:solidFill>
                </a:rPr>
                <a:t>Reunião dos Empresários</a:t>
              </a:r>
              <a:endParaRPr lang="pt-BR" sz="16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3" name="Grupo 52"/>
          <p:cNvGrpSpPr/>
          <p:nvPr/>
        </p:nvGrpSpPr>
        <p:grpSpPr>
          <a:xfrm>
            <a:off x="4929190" y="2714619"/>
            <a:ext cx="1857388" cy="1285875"/>
            <a:chOff x="6000760" y="2264567"/>
            <a:chExt cx="1857388" cy="1735935"/>
          </a:xfrm>
        </p:grpSpPr>
        <p:cxnSp>
          <p:nvCxnSpPr>
            <p:cNvPr id="25" name="Conector de seta reta 24"/>
            <p:cNvCxnSpPr/>
            <p:nvPr/>
          </p:nvCxnSpPr>
          <p:spPr>
            <a:xfrm rot="16200000" flipH="1">
              <a:off x="6911594" y="3196824"/>
              <a:ext cx="964415" cy="642942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6" name="CaixaDeTexto 25"/>
            <p:cNvSpPr txBox="1"/>
            <p:nvPr/>
          </p:nvSpPr>
          <p:spPr>
            <a:xfrm>
              <a:off x="6000760" y="2264567"/>
              <a:ext cx="1857388" cy="789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b="1" dirty="0" smtClean="0">
                  <a:solidFill>
                    <a:srgbClr val="FF0000"/>
                  </a:solidFill>
                </a:rPr>
                <a:t>Desvalorização Cambial</a:t>
              </a:r>
              <a:endParaRPr lang="pt-BR" sz="16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6" name="Espaço Reservado para Número de Slide 2"/>
          <p:cNvSpPr txBox="1">
            <a:spLocks/>
          </p:cNvSpPr>
          <p:nvPr/>
        </p:nvSpPr>
        <p:spPr>
          <a:xfrm>
            <a:off x="8243942" y="6492899"/>
            <a:ext cx="75721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#</a:t>
            </a:r>
            <a:fld id="{D1AFBEB1-4446-4E5A-9652-B07944813BDD}" type="slidenum">
              <a:rPr kumimoji="0" lang="pt-BR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r>
              <a:rPr kumimoji="0" lang="pt-B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/55</a:t>
            </a: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2357422" y="6429396"/>
            <a:ext cx="50720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/>
              <a:t>Tarifas Cheias da Ponte Aérea. Fonte: </a:t>
            </a:r>
            <a:r>
              <a:rPr lang="pt-BR" sz="1600" dirty="0" err="1" smtClean="0"/>
              <a:t>ATPCO</a:t>
            </a:r>
            <a:endParaRPr lang="pt-BR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Caso</a:t>
            </a:r>
            <a:endParaRPr lang="pt-BR" dirty="0"/>
          </a:p>
        </p:txBody>
      </p:sp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1928794" y="2357430"/>
            <a:ext cx="5214974" cy="3214710"/>
          </a:xfrm>
          <a:prstGeom prst="rect">
            <a:avLst/>
          </a:prstGeom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endParaRPr lang="pt-BR" dirty="0" smtClean="0"/>
          </a:p>
          <a:p>
            <a:pPr algn="ctr"/>
            <a:r>
              <a:rPr lang="pt-BR" dirty="0" smtClean="0"/>
              <a:t>Linha Direta - SONIA </a:t>
            </a:r>
            <a:r>
              <a:rPr lang="pt-BR" dirty="0" err="1" smtClean="0"/>
              <a:t>RACY</a:t>
            </a:r>
            <a:endParaRPr lang="pt-BR" dirty="0" smtClean="0"/>
          </a:p>
          <a:p>
            <a:pPr algn="ctr"/>
            <a:r>
              <a:rPr lang="pt-BR" dirty="0" err="1" smtClean="0"/>
              <a:t>Quarta-feira</a:t>
            </a:r>
            <a:r>
              <a:rPr lang="pt-BR" dirty="0" smtClean="0"/>
              <a:t>, 4 de Agosto de 1999</a:t>
            </a:r>
          </a:p>
          <a:p>
            <a:pPr algn="ctr"/>
            <a:endParaRPr lang="pt-BR" dirty="0" smtClean="0"/>
          </a:p>
          <a:p>
            <a:pPr algn="ctr"/>
            <a:endParaRPr lang="pt-BR" dirty="0" smtClean="0"/>
          </a:p>
          <a:p>
            <a:pPr algn="ctr"/>
            <a:r>
              <a:rPr lang="pt-B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Reunião em terra.</a:t>
            </a:r>
            <a:r>
              <a:rPr lang="pt-BR" dirty="0" smtClean="0"/>
              <a:t> Fechados ontem em suíte do Hotel </a:t>
            </a:r>
            <a:r>
              <a:rPr lang="pt-BR" dirty="0" err="1" smtClean="0"/>
              <a:t>Sofitel</a:t>
            </a:r>
            <a:r>
              <a:rPr lang="pt-BR" dirty="0" smtClean="0"/>
              <a:t> em São Paulo, Fernando Pinto, da Varig, Wagner Canhedo, da Vasp, Celso </a:t>
            </a:r>
            <a:r>
              <a:rPr lang="pt-BR" dirty="0" err="1" smtClean="0"/>
              <a:t>Cipriani</a:t>
            </a:r>
            <a:r>
              <a:rPr lang="pt-BR" dirty="0" smtClean="0"/>
              <a:t>, da Transbrasil e Rolim Amaro, da TAM. No ar, a situação das empresas de aviação. </a:t>
            </a:r>
          </a:p>
        </p:txBody>
      </p:sp>
      <p:sp>
        <p:nvSpPr>
          <p:cNvPr id="5" name="Espaço Reservado para Número de Slide 2"/>
          <p:cNvSpPr txBox="1">
            <a:spLocks/>
          </p:cNvSpPr>
          <p:nvPr/>
        </p:nvSpPr>
        <p:spPr>
          <a:xfrm>
            <a:off x="8243942" y="6492899"/>
            <a:ext cx="75721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#</a:t>
            </a:r>
            <a:fld id="{D1AFBEB1-4446-4E5A-9652-B07944813BDD}" type="slidenum">
              <a:rPr kumimoji="0" lang="pt-BR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r>
              <a:rPr kumimoji="0" lang="pt-B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/55</a:t>
            </a: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Caso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714488"/>
            <a:ext cx="7099295" cy="471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8" name="Grupo 7"/>
          <p:cNvGrpSpPr/>
          <p:nvPr/>
        </p:nvGrpSpPr>
        <p:grpSpPr>
          <a:xfrm>
            <a:off x="142844" y="4143380"/>
            <a:ext cx="1981200" cy="2322731"/>
            <a:chOff x="1143000" y="3352800"/>
            <a:chExt cx="1981200" cy="2322731"/>
          </a:xfrm>
        </p:grpSpPr>
        <p:sp>
          <p:nvSpPr>
            <p:cNvPr id="9" name="CaixaDeTexto 8"/>
            <p:cNvSpPr txBox="1"/>
            <p:nvPr/>
          </p:nvSpPr>
          <p:spPr>
            <a:xfrm>
              <a:off x="1143000" y="5029200"/>
              <a:ext cx="1828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Fernando Pinto (Varig)</a:t>
              </a:r>
              <a:endParaRPr lang="pt-BR" dirty="0"/>
            </a:p>
          </p:txBody>
        </p:sp>
        <p:cxnSp>
          <p:nvCxnSpPr>
            <p:cNvPr id="10" name="Conector de seta reta 9"/>
            <p:cNvCxnSpPr/>
            <p:nvPr/>
          </p:nvCxnSpPr>
          <p:spPr>
            <a:xfrm rot="5400000" flipH="1" flipV="1">
              <a:off x="1790700" y="3619500"/>
              <a:ext cx="1600200" cy="1066800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1" name="Grupo 10"/>
          <p:cNvGrpSpPr/>
          <p:nvPr/>
        </p:nvGrpSpPr>
        <p:grpSpPr>
          <a:xfrm>
            <a:off x="2814638" y="3658218"/>
            <a:ext cx="1828800" cy="3056930"/>
            <a:chOff x="3276600" y="3276600"/>
            <a:chExt cx="1828800" cy="3056930"/>
          </a:xfrm>
        </p:grpSpPr>
        <p:sp>
          <p:nvSpPr>
            <p:cNvPr id="12" name="CaixaDeTexto 11"/>
            <p:cNvSpPr txBox="1"/>
            <p:nvPr/>
          </p:nvSpPr>
          <p:spPr>
            <a:xfrm>
              <a:off x="3276600" y="5410200"/>
              <a:ext cx="18288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Paulo Coco &amp; Antônio </a:t>
              </a:r>
              <a:r>
                <a:rPr lang="pt-BR" dirty="0" err="1" smtClean="0"/>
                <a:t>Cipriani</a:t>
              </a:r>
              <a:r>
                <a:rPr lang="pt-BR" dirty="0" smtClean="0"/>
                <a:t> (Transbrasil)</a:t>
              </a:r>
              <a:endParaRPr lang="pt-BR" dirty="0"/>
            </a:p>
          </p:txBody>
        </p:sp>
        <p:grpSp>
          <p:nvGrpSpPr>
            <p:cNvPr id="13" name="Grupo 20"/>
            <p:cNvGrpSpPr/>
            <p:nvPr/>
          </p:nvGrpSpPr>
          <p:grpSpPr>
            <a:xfrm>
              <a:off x="3886200" y="3276600"/>
              <a:ext cx="457200" cy="2133600"/>
              <a:chOff x="3886200" y="3276600"/>
              <a:chExt cx="457200" cy="2133600"/>
            </a:xfrm>
          </p:grpSpPr>
          <p:cxnSp>
            <p:nvCxnSpPr>
              <p:cNvPr id="14" name="Conector de seta reta 13"/>
              <p:cNvCxnSpPr>
                <a:stCxn id="12" idx="0"/>
              </p:cNvCxnSpPr>
              <p:nvPr/>
            </p:nvCxnSpPr>
            <p:spPr>
              <a:xfrm rot="16200000" flipV="1">
                <a:off x="2971800" y="4191000"/>
                <a:ext cx="2133600" cy="304800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arrow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5" name="Conector de seta reta 14"/>
              <p:cNvCxnSpPr/>
              <p:nvPr/>
            </p:nvCxnSpPr>
            <p:spPr>
              <a:xfrm rot="5400000" flipH="1" flipV="1">
                <a:off x="3238500" y="4229100"/>
                <a:ext cx="2057400" cy="152400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arrow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" name="Grupo 15"/>
          <p:cNvGrpSpPr/>
          <p:nvPr/>
        </p:nvGrpSpPr>
        <p:grpSpPr>
          <a:xfrm>
            <a:off x="5686444" y="3801865"/>
            <a:ext cx="1814514" cy="2627531"/>
            <a:chOff x="4953000" y="3200400"/>
            <a:chExt cx="1814514" cy="2627531"/>
          </a:xfrm>
        </p:grpSpPr>
        <p:sp>
          <p:nvSpPr>
            <p:cNvPr id="17" name="CaixaDeTexto 16"/>
            <p:cNvSpPr txBox="1"/>
            <p:nvPr/>
          </p:nvSpPr>
          <p:spPr>
            <a:xfrm>
              <a:off x="5105400" y="5181600"/>
              <a:ext cx="16621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Rolim Amaro (TAM)</a:t>
              </a:r>
              <a:endParaRPr lang="pt-BR" dirty="0"/>
            </a:p>
          </p:txBody>
        </p:sp>
        <p:cxnSp>
          <p:nvCxnSpPr>
            <p:cNvPr id="18" name="Conector de seta reta 17"/>
            <p:cNvCxnSpPr/>
            <p:nvPr/>
          </p:nvCxnSpPr>
          <p:spPr>
            <a:xfrm rot="16200000" flipV="1">
              <a:off x="4457700" y="3695700"/>
              <a:ext cx="1905000" cy="914400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9" name="Grupo 18"/>
          <p:cNvGrpSpPr/>
          <p:nvPr/>
        </p:nvGrpSpPr>
        <p:grpSpPr>
          <a:xfrm>
            <a:off x="6819936" y="3968551"/>
            <a:ext cx="2895600" cy="2246531"/>
            <a:chOff x="5791200" y="3200400"/>
            <a:chExt cx="2895600" cy="2246531"/>
          </a:xfrm>
        </p:grpSpPr>
        <p:sp>
          <p:nvSpPr>
            <p:cNvPr id="20" name="CaixaDeTexto 19"/>
            <p:cNvSpPr txBox="1"/>
            <p:nvPr/>
          </p:nvSpPr>
          <p:spPr>
            <a:xfrm>
              <a:off x="7010400" y="4800600"/>
              <a:ext cx="1676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Wagner </a:t>
              </a:r>
              <a:r>
                <a:rPr lang="pt-BR" dirty="0" err="1" smtClean="0"/>
                <a:t>Canhêdo</a:t>
              </a:r>
              <a:r>
                <a:rPr lang="pt-BR" dirty="0" smtClean="0"/>
                <a:t> (Vasp)</a:t>
              </a:r>
              <a:endParaRPr lang="pt-BR" dirty="0"/>
            </a:p>
          </p:txBody>
        </p:sp>
        <p:cxnSp>
          <p:nvCxnSpPr>
            <p:cNvPr id="21" name="Conector de seta reta 20"/>
            <p:cNvCxnSpPr/>
            <p:nvPr/>
          </p:nvCxnSpPr>
          <p:spPr>
            <a:xfrm rot="16200000" flipV="1">
              <a:off x="5791200" y="3200400"/>
              <a:ext cx="1600200" cy="1600200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3" name="Espaço Reservado para Número de Slide 2"/>
          <p:cNvSpPr txBox="1">
            <a:spLocks/>
          </p:cNvSpPr>
          <p:nvPr/>
        </p:nvSpPr>
        <p:spPr>
          <a:xfrm>
            <a:off x="8243942" y="6492899"/>
            <a:ext cx="75721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#</a:t>
            </a:r>
            <a:fld id="{D1AFBEB1-4446-4E5A-9652-B07944813BDD}" type="slidenum">
              <a:rPr kumimoji="0" lang="pt-BR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r>
              <a:rPr kumimoji="0" lang="pt-B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/55</a:t>
            </a: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Aulas">
      <a:dk1>
        <a:srgbClr val="FFFFFF"/>
      </a:dk1>
      <a:lt1>
        <a:srgbClr val="002060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2060"/>
      </a:hlink>
      <a:folHlink>
        <a:srgbClr val="00206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4395</TotalTime>
  <Words>2155</Words>
  <Application>Microsoft Office PowerPoint</Application>
  <PresentationFormat>Apresentação na tela (4:3)</PresentationFormat>
  <Paragraphs>368</Paragraphs>
  <Slides>55</Slides>
  <Notes>55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55</vt:i4>
      </vt:variant>
    </vt:vector>
  </HeadingPairs>
  <TitlesOfParts>
    <vt:vector size="57" baseType="lpstr">
      <vt:lpstr>Tema do Office</vt:lpstr>
      <vt:lpstr>Equação</vt:lpstr>
      <vt:lpstr>Slide 1</vt:lpstr>
      <vt:lpstr>Road Map</vt:lpstr>
      <vt:lpstr>Objetivo Geral</vt:lpstr>
      <vt:lpstr>Objetivos Específicos</vt:lpstr>
      <vt:lpstr>Motivação</vt:lpstr>
      <vt:lpstr>O Caso</vt:lpstr>
      <vt:lpstr>O Caso</vt:lpstr>
      <vt:lpstr>O Caso</vt:lpstr>
      <vt:lpstr>O Caso</vt:lpstr>
      <vt:lpstr>Na 2ª Feira Seguinte, 9/8/1999</vt:lpstr>
      <vt:lpstr>27 de Março de 2000</vt:lpstr>
      <vt:lpstr>No CADE, em 2004</vt:lpstr>
      <vt:lpstr>Retrospectiva</vt:lpstr>
      <vt:lpstr>Retrospectiva</vt:lpstr>
      <vt:lpstr>Literatura</vt:lpstr>
      <vt:lpstr>Literatura</vt:lpstr>
      <vt:lpstr>Rojas (2008)</vt:lpstr>
      <vt:lpstr>Rojas (2008)</vt:lpstr>
      <vt:lpstr>Rojas (2008) x Este Estudo</vt:lpstr>
      <vt:lpstr>O Mercado Relevante e Suas Características</vt:lpstr>
      <vt:lpstr>Slide 21</vt:lpstr>
      <vt:lpstr>O Mercado Relevante e Suas Características</vt:lpstr>
      <vt:lpstr>Características</vt:lpstr>
      <vt:lpstr>Ilustração do Portfolio de Vôos</vt:lpstr>
      <vt:lpstr>Análise de Dados</vt:lpstr>
      <vt:lpstr>Fluxo de Passageiros</vt:lpstr>
      <vt:lpstr>Passageiros Diários no Trecho</vt:lpstr>
      <vt:lpstr>Market Share</vt:lpstr>
      <vt:lpstr>HHI</vt:lpstr>
      <vt:lpstr>Inspeção: Evolução dos Preços</vt:lpstr>
      <vt:lpstr>Preços: Varig &amp; Rio Sul</vt:lpstr>
      <vt:lpstr>Preços: Rio Sul &amp; Tam</vt:lpstr>
      <vt:lpstr>Preços: Tam &amp; Varig</vt:lpstr>
      <vt:lpstr>Preços: Transbrasil &amp; Vasp</vt:lpstr>
      <vt:lpstr>Preços: Varig &amp; Vasp</vt:lpstr>
      <vt:lpstr>Evolução dos Preços</vt:lpstr>
      <vt:lpstr>Evolução dos Preços</vt:lpstr>
      <vt:lpstr>Evolução dos Preços</vt:lpstr>
      <vt:lpstr>Evolução dos Preços</vt:lpstr>
      <vt:lpstr>Evolução dos Preços</vt:lpstr>
      <vt:lpstr>Resumo</vt:lpstr>
      <vt:lpstr>Preços vs Câmbio</vt:lpstr>
      <vt:lpstr>Modelagem da Conduta Competitiva</vt:lpstr>
      <vt:lpstr>Modelagem da Conduta Competitiva</vt:lpstr>
      <vt:lpstr>Modelagem da Conduta Competitiva</vt:lpstr>
      <vt:lpstr>Modelagem da Conduta Competitiva</vt:lpstr>
      <vt:lpstr>Modelagem da Conduta Competitiva</vt:lpstr>
      <vt:lpstr>Colusão Eficiente</vt:lpstr>
      <vt:lpstr>Modelagem da Conduta Competitiva</vt:lpstr>
      <vt:lpstr>Modelagem da Conduta Competitiva</vt:lpstr>
      <vt:lpstr>Aninhamentos da ROG</vt:lpstr>
      <vt:lpstr>Slide 52</vt:lpstr>
      <vt:lpstr>Próximas Atividades</vt:lpstr>
      <vt:lpstr>Próximas Atividades</vt:lpstr>
      <vt:lpstr>Obrigado!</vt:lpstr>
    </vt:vector>
  </TitlesOfParts>
  <Company>laptop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IT-201 Análise de mercado em transportes e infra-estrutura</dc:title>
  <dc:creator>avmo</dc:creator>
  <cp:lastModifiedBy>avmo</cp:lastModifiedBy>
  <cp:revision>420</cp:revision>
  <dcterms:created xsi:type="dcterms:W3CDTF">2008-07-28T14:25:52Z</dcterms:created>
  <dcterms:modified xsi:type="dcterms:W3CDTF">2009-03-06T14:16:49Z</dcterms:modified>
</cp:coreProperties>
</file>