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446" r:id="rId2"/>
    <p:sldId id="393" r:id="rId3"/>
    <p:sldId id="404" r:id="rId4"/>
    <p:sldId id="403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408" r:id="rId19"/>
    <p:sldId id="316" r:id="rId20"/>
    <p:sldId id="405" r:id="rId21"/>
    <p:sldId id="394" r:id="rId22"/>
    <p:sldId id="395" r:id="rId23"/>
    <p:sldId id="396" r:id="rId24"/>
    <p:sldId id="397" r:id="rId25"/>
    <p:sldId id="410" r:id="rId26"/>
    <p:sldId id="411" r:id="rId27"/>
    <p:sldId id="319" r:id="rId28"/>
    <p:sldId id="444" r:id="rId29"/>
    <p:sldId id="321" r:id="rId30"/>
    <p:sldId id="322" r:id="rId31"/>
    <p:sldId id="323" r:id="rId32"/>
    <p:sldId id="324" r:id="rId33"/>
    <p:sldId id="325" r:id="rId34"/>
    <p:sldId id="445" r:id="rId35"/>
    <p:sldId id="327" r:id="rId36"/>
    <p:sldId id="467" r:id="rId37"/>
    <p:sldId id="458" r:id="rId38"/>
    <p:sldId id="459" r:id="rId39"/>
    <p:sldId id="461" r:id="rId40"/>
    <p:sldId id="462" r:id="rId41"/>
    <p:sldId id="463" r:id="rId42"/>
    <p:sldId id="464" r:id="rId43"/>
    <p:sldId id="465" r:id="rId44"/>
    <p:sldId id="466" r:id="rId45"/>
    <p:sldId id="413" r:id="rId46"/>
    <p:sldId id="414" r:id="rId47"/>
    <p:sldId id="447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29" autoAdjust="0"/>
    <p:restoredTop sz="94660"/>
  </p:normalViewPr>
  <p:slideViewPr>
    <p:cSldViewPr>
      <p:cViewPr varScale="1">
        <p:scale>
          <a:sx n="74" d="100"/>
          <a:sy n="74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F22307-ED3E-45E0-B714-FA68517667DC}" type="datetimeFigureOut">
              <a:rPr lang="pt-BR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955CE2-9223-42DC-A877-69B21ADE1E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A0ACB-64D4-4FCA-80D7-14FD099410C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C89132-9ADD-463B-8CC8-B3C423AAC26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8EC481-0D31-4396-AC25-5813E16A552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8A876-8311-4AE2-9498-AAEEA6A4A66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051D97-4703-4A0E-AE0E-E97A6569734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DDA3D-E466-4133-BA1D-631D1381644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3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E0B76-1878-400B-A3EC-AE751CB9546E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B053C2-7A3E-4F9F-94DA-ACB52035EC26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5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A8EB7D-2C20-4575-9445-D116E21BD72D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CEFA04-3B9B-4D7D-A46C-CC948ACAB0A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1F9B0-DB0B-4C1C-A948-246C58326E4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1A62E-9482-4DE5-9150-F71087C2A41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A4FB5-2D8A-44E8-8008-311B00C051D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B0E32-745E-4382-AE7A-36DA9E3A133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050CB-8E74-4E7E-9543-E796FBA5286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70F72A-144B-48EB-BFC5-4015060D5FB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8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974EB-7F4D-4143-9995-1881A9A343CC}" type="slidenum">
              <a:rPr lang="pt-BR" smtClean="0"/>
              <a:pPr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9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C68DE-86CC-4B90-8FD5-8483E9277C82}" type="slidenum">
              <a:rPr lang="pt-BR" smtClean="0"/>
              <a:pPr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6C01F-A5DB-420B-BAAE-EDC31D9445F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B51DCA-78E1-4372-AF4F-C34697EC91C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D2E41-5BBF-452B-BFB3-E2DEE9B8E86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814740-9652-41C2-BE9C-208371E4CC9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4B5B67-C844-48EE-BD62-E0174B76905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CFCB1C-C230-4AC1-8458-81B169F4602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5E060-2C5C-48F7-B9AF-289AA2061F7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74FCE6-F9AA-4536-9BA3-E72260D1759E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AFBEB1-4446-4E5A-9652-B07944813BD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9A598-D85A-4A46-8C53-C92F75B7BF86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8717A-0DAB-4E2A-95F8-E27DC8BFB2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5F00A788-B363-4EA6-8BB7-49919D3A5A19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7396DD1-AFE4-4ABA-9C93-E8370B958F9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15250" cy="6223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14313" y="952500"/>
            <a:ext cx="4244975" cy="6080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1688" y="952500"/>
            <a:ext cx="4246562" cy="6080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7019925" y="64087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9109-E91C-4539-AE20-861C6A99CFBB}" type="slidenum">
              <a:rPr lang="pt-BR"/>
              <a:pPr>
                <a:defRPr/>
              </a:pPr>
              <a:t>‹nº›</a:t>
            </a:fld>
            <a:r>
              <a:rPr lang="pt-BR"/>
              <a:t>/92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52400" y="228600"/>
            <a:ext cx="8705850" cy="1331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7019925" y="64087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1D7-1535-460C-AF4F-3326B6052F38}" type="slidenum">
              <a:rPr lang="pt-BR"/>
              <a:pPr>
                <a:defRPr/>
              </a:pPr>
              <a:t>‹nº›</a:t>
            </a:fld>
            <a:r>
              <a:rPr lang="pt-BR"/>
              <a:t>/92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C8743-62C1-45BB-BD65-D7C4F03A2799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19C6C-FE89-45A7-8E94-76B43C379A25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1EB4D5-516A-4A6E-81E6-E7007CCCA2E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9DC00C6-2DB4-4519-8537-8AAA7B68E745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823CB0C-14FC-4BC0-B713-D218167EFA5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E7F88B5-0E22-4076-84AE-E2852A4B27E7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D9F633B-93BC-485A-8ACC-D1E40112150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36A25-F3AD-4CC4-BBD3-38D5911134EA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679E8C-3BD7-4A2F-B252-A68EFF54B51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BA523-B66B-4796-A2D4-E6B995CF53EE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BCFDFB-92E2-4EDC-B8E8-6F2CA45C532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78A6C-6251-4431-817A-A992EF8545A8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DA724A-D894-427A-8927-54D4DC841C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A36D8BF-43D5-4794-A331-968C87E0738C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5487D05-A7E6-45C3-A488-2B1A6AA9A75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2E57CD-6E60-4B2B-967C-50042459574A}" type="datetimeFigureOut">
              <a:rPr lang="pt-BR" smtClean="0"/>
              <a:pPr>
                <a:defRPr/>
              </a:pPr>
              <a:t>19/8/2008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64F53C-58D0-42F2-B942-F83D3EF38A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u.edu/research/BA59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Características Econômicas do Transporte Aéreo e questões regulatórias e concorrenciais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Regulação no Transporte Aéreo</a:t>
            </a:r>
            <a:endParaRPr lang="pt-BR" dirty="0"/>
          </a:p>
        </p:txBody>
      </p:sp>
      <p:sp>
        <p:nvSpPr>
          <p:cNvPr id="6" name="Espaço Reservado para Texto 4"/>
          <p:cNvSpPr txBox="1">
            <a:spLocks/>
          </p:cNvSpPr>
          <p:nvPr/>
        </p:nvSpPr>
        <p:spPr>
          <a:xfrm>
            <a:off x="1500166" y="5000636"/>
            <a:ext cx="7123113" cy="150019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Alessandro</a:t>
            </a: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Oliveira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200" baseline="0" dirty="0" smtClean="0">
                <a:solidFill>
                  <a:schemeClr val="tx2"/>
                </a:solidFill>
                <a:latin typeface="+mj-lt"/>
              </a:rPr>
              <a:t>Diretor-Executivo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pt-BR" sz="2200" baseline="0" dirty="0" smtClean="0">
                <a:solidFill>
                  <a:schemeClr val="tx2"/>
                </a:solidFill>
                <a:latin typeface="+mj-lt"/>
              </a:rPr>
              <a:t>Núcleo</a:t>
            </a:r>
            <a:r>
              <a:rPr lang="pt-BR" sz="2200" dirty="0" smtClean="0">
                <a:solidFill>
                  <a:schemeClr val="tx2"/>
                </a:solidFill>
                <a:latin typeface="+mj-lt"/>
              </a:rPr>
              <a:t> de Economia dos Transportes, Antitruste e Regulação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Instituto</a:t>
            </a:r>
            <a:r>
              <a:rPr kumimoji="0" lang="pt-BR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Tecnológico de Aeronáutica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142852"/>
            <a:ext cx="8153400" cy="99060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Setor de Transportes na Economia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6709" y="1600200"/>
            <a:ext cx="7225531" cy="4495800"/>
          </a:xfrm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5805488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>
                <a:latin typeface="Verdana" pitchFamily="34" charset="0"/>
              </a:rPr>
              <a:t>Fonte: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Sistema de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Ctas.Nacs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 IBGE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822593" y="6481786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Verdana" pitchFamily="34" charset="0"/>
              </a:rPr>
              <a:t>Em % do PIB de Serviços</a:t>
            </a:r>
          </a:p>
        </p:txBody>
      </p:sp>
      <p:sp>
        <p:nvSpPr>
          <p:cNvPr id="1688582" name="Text Box 6"/>
          <p:cNvSpPr txBox="1">
            <a:spLocks noChangeArrowheads="1"/>
          </p:cNvSpPr>
          <p:nvPr/>
        </p:nvSpPr>
        <p:spPr bwMode="auto">
          <a:xfrm>
            <a:off x="5548340" y="4599003"/>
            <a:ext cx="3024188" cy="104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latin typeface="Tw Cen MT" pitchFamily="34" charset="0"/>
              </a:rPr>
              <a:t>Transportes x Telecom</a:t>
            </a:r>
            <a:r>
              <a:rPr lang="pt-BR" sz="1600" dirty="0">
                <a:latin typeface="Tw Cen MT" pitchFamily="34" charset="0"/>
              </a:rPr>
              <a:t>:</a:t>
            </a:r>
            <a:br>
              <a:rPr lang="pt-BR" sz="1600" dirty="0">
                <a:latin typeface="Tw Cen MT" pitchFamily="34" charset="0"/>
              </a:rPr>
            </a:br>
            <a:r>
              <a:rPr lang="pt-BR" sz="1600" dirty="0">
                <a:latin typeface="Tw Cen MT" pitchFamily="34" charset="0"/>
              </a:rPr>
              <a:t>Substitutos, Complementares ou Independentes?</a:t>
            </a:r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5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5846763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>
                <a:latin typeface="Verdana" pitchFamily="34" charset="0"/>
              </a:rPr>
              <a:t>Fonte: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Sistema de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Ctas.Nacs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 IBGE</a:t>
            </a:r>
          </a:p>
        </p:txBody>
      </p:sp>
      <p:sp>
        <p:nvSpPr>
          <p:cNvPr id="1690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142852"/>
            <a:ext cx="8153400" cy="99060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Setor de Transportes na Economia</a:t>
            </a:r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6709" y="1600200"/>
            <a:ext cx="7225531" cy="4495800"/>
          </a:xfrm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036907" y="6481786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>
                <a:latin typeface="Verdana" pitchFamily="34" charset="0"/>
              </a:rPr>
              <a:t>Em % do PIB de Serviços</a:t>
            </a: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715250" cy="622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Participação do </a:t>
            </a:r>
            <a:r>
              <a:rPr lang="pt-BR" dirty="0" err="1"/>
              <a:t>Traer</a:t>
            </a:r>
            <a:r>
              <a:rPr lang="pt-BR" dirty="0"/>
              <a:t> na Economia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643050"/>
            <a:ext cx="8507413" cy="2260600"/>
          </a:xfrm>
        </p:spPr>
        <p:txBody>
          <a:bodyPr/>
          <a:lstStyle/>
          <a:p>
            <a:pPr marL="0" indent="0"/>
            <a:r>
              <a:rPr lang="pt-BR" sz="2000" dirty="0" smtClean="0"/>
              <a:t> O transporte aéreo é um setor com boa participação na economia</a:t>
            </a:r>
          </a:p>
          <a:p>
            <a:pPr marL="0" indent="0"/>
            <a:r>
              <a:rPr lang="pt-BR" sz="2000" dirty="0" smtClean="0"/>
              <a:t> Aproximadamente 3% do produto doméstico bruto</a:t>
            </a:r>
          </a:p>
          <a:p>
            <a:pPr marL="0" indent="0"/>
            <a:r>
              <a:rPr lang="pt-BR" sz="2000" dirty="0" smtClean="0"/>
              <a:t> Com um impacto total (direto, indireto e induzido) de aproximadamente 18 bilhões de dólares – Fonte: </a:t>
            </a:r>
            <a:r>
              <a:rPr lang="pt-BR" sz="2000" dirty="0" err="1" smtClean="0"/>
              <a:t>SNEA</a:t>
            </a:r>
            <a:r>
              <a:rPr lang="pt-BR" sz="2000" dirty="0" smtClean="0"/>
              <a:t>, utilizado em </a:t>
            </a:r>
            <a:r>
              <a:rPr lang="pt-BR" sz="2000" dirty="0" err="1" smtClean="0"/>
              <a:t>Marchetii</a:t>
            </a:r>
            <a:r>
              <a:rPr lang="pt-BR" sz="2000" dirty="0" smtClean="0"/>
              <a:t> </a:t>
            </a:r>
            <a:r>
              <a:rPr lang="pt-BR" sz="2000" dirty="0" err="1" smtClean="0"/>
              <a:t>et</a:t>
            </a:r>
            <a:r>
              <a:rPr lang="pt-BR" sz="2000" dirty="0" smtClean="0"/>
              <a:t> al. BNDES (2000)</a:t>
            </a:r>
          </a:p>
        </p:txBody>
      </p:sp>
      <p:sp>
        <p:nvSpPr>
          <p:cNvPr id="23554" name="Espaço Reservado para Número de Slide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163EC-2CC7-4CF6-81F2-D6EE2CA9CD6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r>
              <a:rPr lang="pt-BR" smtClean="0"/>
              <a:t>/92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1414" y="3411560"/>
            <a:ext cx="7345362" cy="3232150"/>
            <a:chOff x="476" y="2296"/>
            <a:chExt cx="4627" cy="1905"/>
          </a:xfrm>
        </p:grpSpPr>
        <p:sp>
          <p:nvSpPr>
            <p:cNvPr id="23558" name="AutoShape 5"/>
            <p:cNvSpPr>
              <a:spLocks noChangeArrowheads="1"/>
            </p:cNvSpPr>
            <p:nvPr/>
          </p:nvSpPr>
          <p:spPr bwMode="auto">
            <a:xfrm>
              <a:off x="476" y="2296"/>
              <a:ext cx="4627" cy="1905"/>
            </a:xfrm>
            <a:prstGeom prst="upArrowCallout">
              <a:avLst>
                <a:gd name="adj1" fmla="val 9828"/>
                <a:gd name="adj2" fmla="val 17508"/>
                <a:gd name="adj3" fmla="val 20736"/>
                <a:gd name="adj4" fmla="val 72204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>
                <a:latin typeface="Tw Cen MT" pitchFamily="34" charset="0"/>
              </a:endParaRPr>
            </a:p>
          </p:txBody>
        </p:sp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476" y="2886"/>
              <a:ext cx="4582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 u="sng" dirty="0">
                  <a:latin typeface="Verdana" pitchFamily="34" charset="0"/>
                </a:rPr>
                <a:t>Impactos Diretos:</a:t>
              </a:r>
              <a:r>
                <a:rPr lang="pt-BR" sz="1600" dirty="0">
                  <a:latin typeface="Verdana" pitchFamily="34" charset="0"/>
                </a:rPr>
                <a:t> </a:t>
              </a:r>
              <a:br>
                <a:rPr lang="pt-BR" sz="1600" dirty="0">
                  <a:latin typeface="Verdana" pitchFamily="34" charset="0"/>
                </a:rPr>
              </a:br>
              <a:r>
                <a:rPr lang="pt-BR" sz="1400" dirty="0">
                  <a:latin typeface="Verdana" pitchFamily="34" charset="0"/>
                </a:rPr>
                <a:t>Incluem suprimento e serviços, folha de pagamento, combustíveis, taxas e impostos, bens de capital, etc</a:t>
              </a:r>
              <a:r>
                <a:rPr lang="pt-BR" sz="1400" dirty="0" smtClean="0">
                  <a:latin typeface="Verdana" pitchFamily="34" charset="0"/>
                </a:rPr>
                <a:t>.</a:t>
              </a:r>
            </a:p>
            <a:p>
              <a:pPr algn="ctr"/>
              <a:endParaRPr lang="pt-BR" sz="1400" dirty="0">
                <a:latin typeface="Verdana" pitchFamily="34" charset="0"/>
              </a:endParaRPr>
            </a:p>
            <a:p>
              <a:pPr algn="ctr"/>
              <a:r>
                <a:rPr lang="pt-BR" sz="1600" b="1" u="sng" dirty="0">
                  <a:latin typeface="Verdana" pitchFamily="34" charset="0"/>
                </a:rPr>
                <a:t>Impactos Indiretos:</a:t>
              </a:r>
              <a:r>
                <a:rPr lang="pt-BR" sz="1600" dirty="0">
                  <a:latin typeface="Verdana" pitchFamily="34" charset="0"/>
                </a:rPr>
                <a:t> </a:t>
              </a:r>
              <a:br>
                <a:rPr lang="pt-BR" sz="1600" dirty="0">
                  <a:latin typeface="Verdana" pitchFamily="34" charset="0"/>
                </a:rPr>
              </a:br>
              <a:r>
                <a:rPr lang="pt-BR" sz="1400" dirty="0">
                  <a:latin typeface="Verdana" pitchFamily="34" charset="0"/>
                </a:rPr>
                <a:t>despesas dos visitantes e indústria do </a:t>
              </a:r>
              <a:r>
                <a:rPr lang="pt-BR" sz="1400" dirty="0" smtClean="0">
                  <a:latin typeface="Verdana" pitchFamily="34" charset="0"/>
                </a:rPr>
                <a:t>turismo</a:t>
              </a:r>
            </a:p>
            <a:p>
              <a:pPr algn="ctr"/>
              <a:endParaRPr lang="pt-BR" sz="1400" dirty="0">
                <a:latin typeface="Verdana" pitchFamily="34" charset="0"/>
              </a:endParaRPr>
            </a:p>
            <a:p>
              <a:pPr algn="ctr"/>
              <a:r>
                <a:rPr lang="pt-BR" sz="1600" b="1" u="sng" dirty="0">
                  <a:latin typeface="Verdana" pitchFamily="34" charset="0"/>
                </a:rPr>
                <a:t>Impactos Induzidos:</a:t>
              </a:r>
              <a:r>
                <a:rPr lang="pt-BR" sz="1600" dirty="0">
                  <a:latin typeface="Verdana" pitchFamily="34" charset="0"/>
                </a:rPr>
                <a:t> </a:t>
              </a:r>
              <a:br>
                <a:rPr lang="pt-BR" sz="1600" dirty="0">
                  <a:latin typeface="Verdana" pitchFamily="34" charset="0"/>
                </a:rPr>
              </a:br>
              <a:r>
                <a:rPr lang="pt-BR" sz="1400" dirty="0">
                  <a:latin typeface="Verdana" pitchFamily="34" charset="0"/>
                </a:rPr>
                <a:t>Contabiliza o impacto multiplicador do setor da economia nos outros</a:t>
              </a:r>
            </a:p>
          </p:txBody>
        </p:sp>
      </p:grpSp>
      <p:sp>
        <p:nvSpPr>
          <p:cNvPr id="8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up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7786742" cy="5185400"/>
          </a:xfrm>
        </p:spPr>
      </p:pic>
      <p:sp>
        <p:nvSpPr>
          <p:cNvPr id="24578" name="Espaço Reservado para Número de Slid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CF9027-2DDD-4B17-B87D-4D5C7A68DF6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pt-BR" smtClean="0"/>
              <a:t>/92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28596" y="428604"/>
            <a:ext cx="8389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latin typeface="+mj-lt"/>
              </a:rPr>
              <a:t>Receitas do </a:t>
            </a:r>
            <a:r>
              <a:rPr lang="pt-BR" sz="3200" dirty="0" err="1">
                <a:latin typeface="+mj-lt"/>
              </a:rPr>
              <a:t>Traer</a:t>
            </a:r>
            <a:r>
              <a:rPr lang="pt-BR" sz="3200" dirty="0">
                <a:latin typeface="+mj-lt"/>
              </a:rPr>
              <a:t> como Participação do PIB (EUA)</a:t>
            </a:r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8028" y="1452585"/>
            <a:ext cx="8064500" cy="5018088"/>
          </a:xfrm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379691" y="634843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Fonte: NECTAR (dados DAC e IBGE)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596" y="428604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latin typeface="+mj-lt"/>
              </a:rPr>
              <a:t>Receitas do </a:t>
            </a:r>
            <a:r>
              <a:rPr lang="pt-BR" sz="3200" dirty="0" err="1">
                <a:latin typeface="+mj-lt"/>
              </a:rPr>
              <a:t>Traer</a:t>
            </a:r>
            <a:r>
              <a:rPr lang="pt-BR" sz="3200" dirty="0">
                <a:latin typeface="+mj-lt"/>
              </a:rPr>
              <a:t> como Participação do PIB </a:t>
            </a:r>
            <a:r>
              <a:rPr lang="pt-BR" sz="3200" dirty="0" smtClean="0">
                <a:latin typeface="+mj-lt"/>
              </a:rPr>
              <a:t>(Brasil)</a:t>
            </a:r>
            <a:endParaRPr lang="pt-BR" sz="3200" dirty="0">
              <a:latin typeface="+mj-lt"/>
            </a:endParaRPr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56" y="1643050"/>
            <a:ext cx="2873375" cy="1295400"/>
          </a:xfrm>
        </p:spPr>
      </p:pic>
      <p:pic>
        <p:nvPicPr>
          <p:cNvPr id="2662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643050"/>
            <a:ext cx="8280400" cy="5153025"/>
          </a:xfrm>
        </p:spPr>
      </p:pic>
      <p:sp>
        <p:nvSpPr>
          <p:cNvPr id="26626" name="Espaço Reservado para Número de Slide 4"/>
          <p:cNvSpPr>
            <a:spLocks noGrp="1"/>
          </p:cNvSpPr>
          <p:nvPr>
            <p:ph type="sldNum" sz="quarter" idx="16"/>
          </p:nvPr>
        </p:nvSpPr>
        <p:spPr bwMode="auto">
          <a:xfrm>
            <a:off x="7019925" y="6408738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46F667-267A-4B8B-A6FC-0A12D2790FB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r>
              <a:rPr lang="pt-BR"/>
              <a:t>/92</a:t>
            </a:r>
          </a:p>
        </p:txBody>
      </p:sp>
      <p:grpSp>
        <p:nvGrpSpPr>
          <p:cNvPr id="26630" name="Group 5"/>
          <p:cNvGrpSpPr>
            <a:grpSpLocks/>
          </p:cNvGrpSpPr>
          <p:nvPr/>
        </p:nvGrpSpPr>
        <p:grpSpPr bwMode="auto">
          <a:xfrm>
            <a:off x="2268538" y="2276475"/>
            <a:ext cx="5256212" cy="2232025"/>
            <a:chOff x="1429" y="1434"/>
            <a:chExt cx="3311" cy="1406"/>
          </a:xfrm>
        </p:grpSpPr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429" y="1933"/>
              <a:ext cx="1133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V="1">
              <a:off x="2789" y="1706"/>
              <a:ext cx="499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>
              <a:off x="4059" y="1434"/>
              <a:ext cx="68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072066" y="1571612"/>
            <a:ext cx="3311525" cy="449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latin typeface="Tw Cen MT" pitchFamily="34" charset="0"/>
              </a:rPr>
              <a:t>Análise da Sazonalidade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8596" y="428604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latin typeface="+mj-lt"/>
              </a:rPr>
              <a:t>Receitas do </a:t>
            </a:r>
            <a:r>
              <a:rPr lang="pt-BR" sz="3200" dirty="0" err="1">
                <a:latin typeface="+mj-lt"/>
              </a:rPr>
              <a:t>Traer</a:t>
            </a:r>
            <a:r>
              <a:rPr lang="pt-BR" sz="3200" dirty="0">
                <a:latin typeface="+mj-lt"/>
              </a:rPr>
              <a:t> como Participação do PIB </a:t>
            </a:r>
            <a:r>
              <a:rPr lang="pt-BR" sz="3200" dirty="0" smtClean="0">
                <a:latin typeface="+mj-lt"/>
              </a:rPr>
              <a:t>(Brasil)</a:t>
            </a:r>
            <a:endParaRPr lang="pt-BR" sz="3200" dirty="0">
              <a:latin typeface="+mj-lt"/>
            </a:endParaRPr>
          </a:p>
        </p:txBody>
      </p:sp>
      <p:sp>
        <p:nvSpPr>
          <p:cNvPr id="12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Traer e o Crescimento Econômico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643174" y="6524976"/>
            <a:ext cx="4175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dirty="0" err="1">
                <a:latin typeface="Verdana" pitchFamily="34" charset="0"/>
              </a:rPr>
              <a:t>Pasin</a:t>
            </a:r>
            <a:r>
              <a:rPr lang="pt-BR" sz="1100" dirty="0">
                <a:latin typeface="Verdana" pitchFamily="34" charset="0"/>
              </a:rPr>
              <a:t> e Lacerda, BNDES (2003)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14414" y="150017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Taxas de Crescimento do </a:t>
            </a:r>
            <a:r>
              <a:rPr lang="pt-BR" b="1" dirty="0" err="1" smtClean="0"/>
              <a:t>Traer</a:t>
            </a:r>
            <a:r>
              <a:rPr lang="pt-BR" b="1" dirty="0" smtClean="0"/>
              <a:t> Mundial (%)</a:t>
            </a:r>
            <a:endParaRPr lang="pt-BR" b="1" dirty="0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77355"/>
            <a:ext cx="7429552" cy="462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Impactos no Crescimento Econômico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O setor altamente vulnerável a flutuações na atividade econômica = Altamente </a:t>
            </a:r>
            <a:r>
              <a:rPr lang="pt-BR" sz="2400" b="1" dirty="0" smtClean="0">
                <a:solidFill>
                  <a:srgbClr val="FF0000"/>
                </a:solidFill>
              </a:rPr>
              <a:t>elástico</a:t>
            </a:r>
            <a:r>
              <a:rPr lang="pt-BR" sz="2400" dirty="0" smtClean="0"/>
              <a:t> à renda, PIB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assim, em períodos de crescimento econômico, o tráfego aéreo cresce muito mais do que proporcionalmente à renda (ou PIB), e assim, reforçando o efeito do próprio crescimento econômico.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por outro lado, em períodos recessivos, ele tende também a contribuir mais do que proporcionalmente com a queda nos indicadores de atividade econômica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Esse fenômeno tende a ser ainda mais acentuado em atividades correlatas ao transporte aéreo, como por exemplo, na alavancagem do setor de turismo</a:t>
            </a: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 Crescimento do </a:t>
            </a:r>
            <a:r>
              <a:rPr lang="pt-BR" dirty="0" err="1" smtClean="0"/>
              <a:t>Traer</a:t>
            </a:r>
            <a:endParaRPr lang="pt-B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851049"/>
            <a:ext cx="8061325" cy="500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06563" y="1624002"/>
            <a:ext cx="598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pt-BR" sz="1400" b="1" dirty="0">
                <a:latin typeface="Verdana" pitchFamily="34" charset="0"/>
              </a:rPr>
              <a:t>Taxas de Crescimento do Tráfego no Segmento Doméstico</a:t>
            </a:r>
            <a:endParaRPr lang="pt-BR" sz="1400" b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 </a:t>
            </a:r>
            <a:r>
              <a:rPr lang="pt-BR" sz="4000" dirty="0" err="1" smtClean="0"/>
              <a:t>Traer</a:t>
            </a:r>
            <a:r>
              <a:rPr lang="pt-BR" sz="4000" dirty="0" smtClean="0"/>
              <a:t> e a Geração de Investimentos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90723"/>
            <a:ext cx="8229600" cy="49244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pt-BR" sz="2200" dirty="0" smtClean="0"/>
              <a:t>Como todo setor relacionado com a infra-estrutura, o </a:t>
            </a:r>
            <a:r>
              <a:rPr lang="pt-BR" sz="2200" dirty="0" err="1" smtClean="0"/>
              <a:t>traer</a:t>
            </a:r>
            <a:r>
              <a:rPr lang="pt-BR" sz="2200" dirty="0" smtClean="0"/>
              <a:t> carece de um constante fluxo de investimentos.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pt-BR" sz="2200" dirty="0" smtClean="0"/>
              <a:t>Previsões de demanda ruins ou entraves ao fluxo de capitais gera gargalos importantes, com reflexos no crescimento econômico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pt-BR" sz="2200" dirty="0" smtClean="0"/>
              <a:t>Como se trata de indústria com processo produtivo intensivo em capital, os montantes de investimentos são, em geral, vultosos, apesar de esparsos no tempo, e estas características têm implicações relevantes na economia como um todo;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pt-BR" sz="2200" dirty="0" smtClean="0"/>
              <a:t>No estado de São Paulo, em 2001, foram anunciados investimentos da ordem de 3.1 bilhões de dólares em transporte aéreo, o que representou 13% do total de investimentos do estado naquele ano.</a:t>
            </a: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Características Econômicas do Transporte Aéreo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814514"/>
            <a:ext cx="8153400" cy="44005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>
                <a:hlinkClick r:id="rId2" action="ppaction://hlinksldjump"/>
              </a:rPr>
              <a:t>Importância na Economia</a:t>
            </a:r>
            <a:endParaRPr lang="pt-BR" sz="28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/>
              <a:t>Alavancagens na Cadeia Produtiva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/>
              <a:t>Integração, Universalização e Desenvolvimento Regional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/>
              <a:t>Inserção Internacional e Vulnerabilidade</a:t>
            </a:r>
            <a:br>
              <a:rPr lang="pt-BR" sz="2800" dirty="0" smtClean="0"/>
            </a:br>
            <a:r>
              <a:rPr lang="pt-BR" sz="2800" dirty="0" smtClean="0"/>
              <a:t>a Choques Exógenos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 </a:t>
            </a:r>
            <a:r>
              <a:rPr lang="pt-BR" sz="4000" dirty="0" err="1" smtClean="0"/>
              <a:t>Traer</a:t>
            </a:r>
            <a:r>
              <a:rPr lang="pt-BR" sz="4000" dirty="0" smtClean="0"/>
              <a:t> e a Geração de Investimentos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200" dirty="0" smtClean="0"/>
              <a:t>Discussão: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32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Como fomentar a geração de mais investimentos?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Alteração na regra de limite de participação estrangeira?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dirty="0" smtClean="0"/>
              <a:t>O papel da estabilidade do marco regulatório.</a:t>
            </a: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Os Preços das Passagens Aéreas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862158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O item “passagens aéreas”, em geral, tem importante participação nas </a:t>
            </a:r>
            <a:r>
              <a:rPr lang="pt-BR" sz="2400" dirty="0" err="1" smtClean="0"/>
              <a:t>POF</a:t>
            </a:r>
            <a:r>
              <a:rPr lang="pt-BR" sz="2400" dirty="0" smtClean="0"/>
              <a:t> (Pesquisa de Orçamentos Familiares) dos índices de inflação, e, portanto, tem influência direta na evolução dos preços da economia; 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“guerras de preços” aéreas = o setor foi um dos que mais contribuiu com a queda da inflação apontada pelos institutos de pesquisa – o que certamente influencia a eficiência dos setores que têm no transporte aéreo como um de seus insumos produtivos.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dirty="0" smtClean="0"/>
          </a:p>
        </p:txBody>
      </p:sp>
      <p:sp>
        <p:nvSpPr>
          <p:cNvPr id="44037" name="CaixaDeTexto 7"/>
          <p:cNvSpPr txBox="1">
            <a:spLocks noChangeArrowheads="1"/>
          </p:cNvSpPr>
          <p:nvPr/>
        </p:nvSpPr>
        <p:spPr bwMode="auto">
          <a:xfrm>
            <a:off x="8501063" y="6270625"/>
            <a:ext cx="500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/86</a:t>
            </a:r>
          </a:p>
        </p:txBody>
      </p:sp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9275"/>
            <a:ext cx="8497887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4624F-BDD9-488C-BF09-440A46B89DA4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60" name="CaixaDeTexto 6"/>
          <p:cNvSpPr txBox="1">
            <a:spLocks noChangeArrowheads="1"/>
          </p:cNvSpPr>
          <p:nvPr/>
        </p:nvSpPr>
        <p:spPr bwMode="auto">
          <a:xfrm>
            <a:off x="8501063" y="6270625"/>
            <a:ext cx="500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/86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8988"/>
            <a:ext cx="874871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A7C74-CEF4-4A88-B08C-1E81A838B54B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6084" name="CaixaDeTexto 6"/>
          <p:cNvSpPr txBox="1">
            <a:spLocks noChangeArrowheads="1"/>
          </p:cNvSpPr>
          <p:nvPr/>
        </p:nvSpPr>
        <p:spPr bwMode="auto">
          <a:xfrm>
            <a:off x="8501063" y="6270625"/>
            <a:ext cx="500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/86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82015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6299200" y="1989138"/>
            <a:ext cx="2376488" cy="1800225"/>
            <a:chOff x="6299200" y="1989138"/>
            <a:chExt cx="2376488" cy="1800225"/>
          </a:xfrm>
        </p:grpSpPr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>
              <a:off x="8675688" y="1989138"/>
              <a:ext cx="0" cy="1800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6299200" y="2847975"/>
              <a:ext cx="216058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dirty="0"/>
                <a:t>Exercício de Poder de Mercado?</a:t>
              </a:r>
            </a:p>
          </p:txBody>
        </p:sp>
      </p:grp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323850" y="6308725"/>
            <a:ext cx="8569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/>
              <a:t>Maior Liberdade Tarifária =        Precificação menos baseada em Custos e Mais no Mercado</a:t>
            </a:r>
            <a:br>
              <a:rPr lang="pt-BR" sz="1400"/>
            </a:br>
            <a:r>
              <a:rPr lang="pt-BR" sz="1400"/>
              <a:t>+ Possibilidade de Colusão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Características Econômicas do Transporte Aéreo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814514"/>
            <a:ext cx="8153400" cy="44005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/>
              <a:t>Importância na Economia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>
                <a:hlinkClick r:id="rId2" action="ppaction://hlinksldjump"/>
              </a:rPr>
              <a:t>Alavancagens na Cadeia Produtiva</a:t>
            </a:r>
            <a:endParaRPr lang="pt-BR" sz="28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/>
              <a:t>Integração, Universalização e Desenvolvimento Regional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pt-BR" sz="2800" dirty="0" smtClean="0"/>
              <a:t>Inserção Internacional e Vulnerabilidade</a:t>
            </a:r>
            <a:br>
              <a:rPr lang="pt-BR" sz="2800" dirty="0" smtClean="0"/>
            </a:br>
            <a:r>
              <a:rPr lang="pt-BR" sz="2800" dirty="0" smtClean="0"/>
              <a:t>a Choques Exógenos</a:t>
            </a:r>
            <a:endParaRPr lang="pt-BR" sz="2800" dirty="0"/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Alavancagens na Cadeia Produtiva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500174"/>
            <a:ext cx="8317070" cy="500066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latin typeface="Tw Cen MT" pitchFamily="34" charset="0"/>
              </a:rPr>
              <a:t>Do </a:t>
            </a:r>
            <a:r>
              <a:rPr lang="en-US" sz="2100" dirty="0" err="1" smtClean="0">
                <a:latin typeface="Tw Cen MT" pitchFamily="34" charset="0"/>
              </a:rPr>
              <a:t>desenvolvimento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econômico</a:t>
            </a:r>
            <a:r>
              <a:rPr lang="en-US" sz="2100" dirty="0" smtClean="0">
                <a:latin typeface="Tw Cen MT" pitchFamily="34" charset="0"/>
              </a:rPr>
              <a:t>: o </a:t>
            </a:r>
            <a:r>
              <a:rPr lang="en-US" sz="2100" dirty="0" err="1" smtClean="0">
                <a:latin typeface="Tw Cen MT" pitchFamily="34" charset="0"/>
              </a:rPr>
              <a:t>relacionamento</a:t>
            </a:r>
            <a:r>
              <a:rPr lang="en-US" sz="2100" dirty="0" smtClean="0">
                <a:latin typeface="Tw Cen MT" pitchFamily="34" charset="0"/>
              </a:rPr>
              <a:t> de um </a:t>
            </a:r>
            <a:r>
              <a:rPr lang="en-US" sz="2100" dirty="0" err="1" smtClean="0">
                <a:latin typeface="Tw Cen MT" pitchFamily="34" charset="0"/>
              </a:rPr>
              <a:t>setor</a:t>
            </a:r>
            <a:r>
              <a:rPr lang="en-US" sz="2100" dirty="0" smtClean="0">
                <a:latin typeface="Tw Cen MT" pitchFamily="34" charset="0"/>
              </a:rPr>
              <a:t> com o </a:t>
            </a:r>
            <a:r>
              <a:rPr lang="en-US" sz="2100" dirty="0" err="1" smtClean="0">
                <a:latin typeface="Tw Cen MT" pitchFamily="34" charset="0"/>
              </a:rPr>
              <a:t>resto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da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economia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por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meio</a:t>
            </a:r>
            <a:r>
              <a:rPr lang="en-US" sz="2100" dirty="0" smtClean="0">
                <a:latin typeface="Tw Cen MT" pitchFamily="34" charset="0"/>
              </a:rPr>
              <a:t> de </a:t>
            </a:r>
            <a:r>
              <a:rPr lang="en-US" sz="2100" dirty="0" err="1" smtClean="0">
                <a:latin typeface="Tw Cen MT" pitchFamily="34" charset="0"/>
              </a:rPr>
              <a:t>suas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compras</a:t>
            </a:r>
            <a:r>
              <a:rPr lang="en-US" sz="2100" dirty="0" smtClean="0">
                <a:latin typeface="Tw Cen MT" pitchFamily="34" charset="0"/>
              </a:rPr>
              <a:t> e </a:t>
            </a:r>
            <a:r>
              <a:rPr lang="en-US" sz="2100" dirty="0" err="1" smtClean="0">
                <a:latin typeface="Tw Cen MT" pitchFamily="34" charset="0"/>
              </a:rPr>
              <a:t>vendas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diretas</a:t>
            </a:r>
            <a:r>
              <a:rPr lang="en-US" sz="2100" dirty="0" smtClean="0">
                <a:latin typeface="Tw Cen MT" pitchFamily="34" charset="0"/>
              </a:rPr>
              <a:t> e </a:t>
            </a:r>
            <a:r>
              <a:rPr lang="en-US" sz="2100" dirty="0" err="1" smtClean="0">
                <a:latin typeface="Tw Cen MT" pitchFamily="34" charset="0"/>
              </a:rPr>
              <a:t>indiretas</a:t>
            </a:r>
            <a:r>
              <a:rPr lang="en-US" sz="2100" dirty="0" smtClean="0">
                <a:latin typeface="Tw Cen MT" pitchFamily="34" charset="0"/>
              </a:rPr>
              <a:t> é </a:t>
            </a:r>
            <a:r>
              <a:rPr lang="en-US" sz="2100" dirty="0" err="1" smtClean="0">
                <a:latin typeface="Tw Cen MT" pitchFamily="34" charset="0"/>
              </a:rPr>
              <a:t>descrito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como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os</a:t>
            </a:r>
            <a:r>
              <a:rPr lang="en-US" sz="2100" dirty="0" smtClean="0">
                <a:latin typeface="Tw Cen MT" pitchFamily="34" charset="0"/>
              </a:rPr>
              <a:t> </a:t>
            </a:r>
            <a:r>
              <a:rPr lang="en-US" sz="2100" dirty="0" err="1" smtClean="0">
                <a:latin typeface="Tw Cen MT" pitchFamily="34" charset="0"/>
              </a:rPr>
              <a:t>encadeamentos</a:t>
            </a:r>
            <a:r>
              <a:rPr lang="en-US" sz="2100" dirty="0" smtClean="0">
                <a:latin typeface="Tw Cen MT" pitchFamily="34" charset="0"/>
              </a:rPr>
              <a:t> do </a:t>
            </a:r>
            <a:r>
              <a:rPr lang="en-US" sz="2100" dirty="0" err="1" smtClean="0">
                <a:latin typeface="Tw Cen MT" pitchFamily="34" charset="0"/>
              </a:rPr>
              <a:t>setor</a:t>
            </a:r>
            <a:r>
              <a:rPr lang="en-US" sz="2100" dirty="0" smtClean="0">
                <a:latin typeface="Tw Cen MT" pitchFamily="34" charset="0"/>
              </a:rPr>
              <a:t> (“the sector's linkages“), </a:t>
            </a:r>
            <a:r>
              <a:rPr lang="pt-BR" sz="2100" dirty="0" smtClean="0">
                <a:latin typeface="Tw Cen MT" pitchFamily="34" charset="0"/>
              </a:rPr>
              <a:t>Teoria da Estratégia do Crescimento Econômico Desequilibrado (</a:t>
            </a:r>
            <a:r>
              <a:rPr lang="pt-BR" sz="2100" dirty="0" err="1" smtClean="0">
                <a:latin typeface="Tw Cen MT" pitchFamily="34" charset="0"/>
              </a:rPr>
              <a:t>Hirschman</a:t>
            </a:r>
            <a:r>
              <a:rPr lang="pt-BR" sz="2100" dirty="0" smtClean="0">
                <a:latin typeface="Tw Cen MT" pitchFamily="34" charset="0"/>
              </a:rPr>
              <a:t>, 1958)</a:t>
            </a:r>
            <a:r>
              <a:rPr lang="en-US" sz="2100" dirty="0" smtClean="0">
                <a:latin typeface="Tw Cen MT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latin typeface="Tw Cen MT" pitchFamily="34" charset="0"/>
              </a:rPr>
              <a:t>“</a:t>
            </a:r>
            <a:r>
              <a:rPr lang="en-US" sz="2100" i="1" dirty="0" smtClean="0">
                <a:latin typeface="Tw Cen MT" pitchFamily="34" charset="0"/>
              </a:rPr>
              <a:t>Os </a:t>
            </a:r>
            <a:r>
              <a:rPr lang="en-US" sz="2100" i="1" dirty="0" err="1" smtClean="0">
                <a:latin typeface="Tw Cen MT" pitchFamily="34" charset="0"/>
              </a:rPr>
              <a:t>setores</a:t>
            </a:r>
            <a:r>
              <a:rPr lang="en-US" sz="2100" i="1" dirty="0" smtClean="0">
                <a:latin typeface="Tw Cen MT" pitchFamily="34" charset="0"/>
              </a:rPr>
              <a:t> com </a:t>
            </a:r>
            <a:r>
              <a:rPr lang="en-US" sz="2100" i="1" dirty="0" err="1" smtClean="0">
                <a:latin typeface="Tw Cen MT" pitchFamily="34" charset="0"/>
              </a:rPr>
              <a:t>os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maiores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encadeamentos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conseguem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estimular</a:t>
            </a:r>
            <a:r>
              <a:rPr lang="en-US" sz="2100" i="1" dirty="0" smtClean="0">
                <a:latin typeface="Tw Cen MT" pitchFamily="34" charset="0"/>
              </a:rPr>
              <a:t> um </a:t>
            </a:r>
            <a:r>
              <a:rPr lang="en-US" sz="2100" i="1" dirty="0" err="1" smtClean="0">
                <a:latin typeface="Tw Cen MT" pitchFamily="34" charset="0"/>
              </a:rPr>
              <a:t>crescimento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mais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rápido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da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produção</a:t>
            </a:r>
            <a:r>
              <a:rPr lang="en-US" sz="2100" i="1" dirty="0" smtClean="0">
                <a:latin typeface="Tw Cen MT" pitchFamily="34" charset="0"/>
              </a:rPr>
              <a:t>, </a:t>
            </a:r>
            <a:r>
              <a:rPr lang="en-US" sz="2100" i="1" dirty="0" err="1" smtClean="0">
                <a:latin typeface="Tw Cen MT" pitchFamily="34" charset="0"/>
              </a:rPr>
              <a:t>renda</a:t>
            </a:r>
            <a:r>
              <a:rPr lang="en-US" sz="2100" i="1" dirty="0" smtClean="0">
                <a:latin typeface="Tw Cen MT" pitchFamily="34" charset="0"/>
              </a:rPr>
              <a:t> e </a:t>
            </a:r>
            <a:r>
              <a:rPr lang="en-US" sz="2100" i="1" dirty="0" err="1" smtClean="0">
                <a:latin typeface="Tw Cen MT" pitchFamily="34" charset="0"/>
              </a:rPr>
              <a:t>emprego</a:t>
            </a:r>
            <a:r>
              <a:rPr lang="en-US" sz="2100" i="1" dirty="0" smtClean="0">
                <a:latin typeface="Tw Cen MT" pitchFamily="34" charset="0"/>
              </a:rPr>
              <a:t> do </a:t>
            </a:r>
            <a:r>
              <a:rPr lang="en-US" sz="2100" i="1" dirty="0" err="1" smtClean="0">
                <a:latin typeface="Tw Cen MT" pitchFamily="34" charset="0"/>
              </a:rPr>
              <a:t>que</a:t>
            </a:r>
            <a:r>
              <a:rPr lang="en-US" sz="2100" i="1" dirty="0" smtClean="0">
                <a:latin typeface="Tw Cen MT" pitchFamily="34" charset="0"/>
              </a:rPr>
              <a:t> com </a:t>
            </a:r>
            <a:r>
              <a:rPr lang="en-US" sz="2100" i="1" dirty="0" err="1" smtClean="0">
                <a:latin typeface="Tw Cen MT" pitchFamily="34" charset="0"/>
              </a:rPr>
              <a:t>alocações</a:t>
            </a:r>
            <a:r>
              <a:rPr lang="en-US" sz="2100" i="1" dirty="0" smtClean="0">
                <a:latin typeface="Tw Cen MT" pitchFamily="34" charset="0"/>
              </a:rPr>
              <a:t> </a:t>
            </a:r>
            <a:r>
              <a:rPr lang="en-US" sz="2100" i="1" dirty="0" err="1" smtClean="0">
                <a:latin typeface="Tw Cen MT" pitchFamily="34" charset="0"/>
              </a:rPr>
              <a:t>alternativas</a:t>
            </a:r>
            <a:r>
              <a:rPr lang="en-US" sz="2100" i="1" dirty="0" smtClean="0">
                <a:latin typeface="Tw Cen MT" pitchFamily="34" charset="0"/>
              </a:rPr>
              <a:t> de </a:t>
            </a:r>
            <a:r>
              <a:rPr lang="en-US" sz="2100" i="1" dirty="0" err="1" smtClean="0">
                <a:latin typeface="Tw Cen MT" pitchFamily="34" charset="0"/>
              </a:rPr>
              <a:t>recursos</a:t>
            </a:r>
            <a:r>
              <a:rPr lang="en-US" sz="2100" dirty="0" smtClean="0">
                <a:latin typeface="Tw Cen MT" pitchFamily="34" charset="0"/>
              </a:rPr>
              <a:t>" (</a:t>
            </a:r>
            <a:r>
              <a:rPr lang="en-US" sz="2100" dirty="0" err="1" smtClean="0">
                <a:latin typeface="Tw Cen MT" pitchFamily="34" charset="0"/>
              </a:rPr>
              <a:t>Polenske</a:t>
            </a:r>
            <a:r>
              <a:rPr lang="en-US" sz="2100" dirty="0" smtClean="0">
                <a:latin typeface="Tw Cen MT" pitchFamily="34" charset="0"/>
              </a:rPr>
              <a:t>, K. R. and </a:t>
            </a:r>
            <a:r>
              <a:rPr lang="en-US" sz="2100" dirty="0" err="1" smtClean="0">
                <a:latin typeface="Tw Cen MT" pitchFamily="34" charset="0"/>
              </a:rPr>
              <a:t>Sivitanides</a:t>
            </a:r>
            <a:r>
              <a:rPr lang="en-US" sz="2100" dirty="0" smtClean="0">
                <a:latin typeface="Tw Cen MT" pitchFamily="34" charset="0"/>
              </a:rPr>
              <a:t>, P. (1990) The Annals of Regional Science).</a:t>
            </a:r>
            <a:endParaRPr lang="pt-BR" sz="2100" dirty="0" smtClean="0">
              <a:latin typeface="Tw Cen MT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pt-BR" sz="2100" dirty="0" smtClean="0">
                <a:latin typeface="Tw Cen MT" pitchFamily="34" charset="0"/>
              </a:rPr>
              <a:t>Transporte Aéreo é insumo produtivo das corporações e é ao mesmo tempo bem de consumo das famílias (lembrando: faz parte da </a:t>
            </a:r>
            <a:r>
              <a:rPr lang="pt-BR" sz="2100" dirty="0" err="1" smtClean="0">
                <a:latin typeface="Tw Cen MT" pitchFamily="34" charset="0"/>
              </a:rPr>
              <a:t>POF</a:t>
            </a:r>
            <a:r>
              <a:rPr lang="pt-BR" sz="2100" dirty="0" smtClean="0">
                <a:latin typeface="Tw Cen MT" pitchFamily="34" charset="0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pt-BR" sz="2100" dirty="0" smtClean="0">
                <a:latin typeface="Tw Cen MT" pitchFamily="34" charset="0"/>
              </a:rPr>
              <a:t>Mas também se utiliza de insumos de outros setores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pt-BR" sz="2100" dirty="0" smtClean="0">
                <a:latin typeface="Tw Cen MT" pitchFamily="34" charset="0"/>
              </a:rPr>
              <a:t>Tem importantes encadeamentos de produção “para frente” e “para trás” (</a:t>
            </a:r>
            <a:r>
              <a:rPr lang="pt-BR" sz="2100" i="1" dirty="0" err="1" smtClean="0">
                <a:latin typeface="Tw Cen MT" pitchFamily="34" charset="0"/>
              </a:rPr>
              <a:t>Backward</a:t>
            </a:r>
            <a:r>
              <a:rPr lang="pt-BR" sz="2100" i="1" dirty="0" smtClean="0">
                <a:latin typeface="Tw Cen MT" pitchFamily="34" charset="0"/>
              </a:rPr>
              <a:t> </a:t>
            </a:r>
            <a:r>
              <a:rPr lang="pt-BR" sz="2100" i="1" dirty="0" err="1" smtClean="0">
                <a:latin typeface="Tw Cen MT" pitchFamily="34" charset="0"/>
              </a:rPr>
              <a:t>Linkage</a:t>
            </a:r>
            <a:r>
              <a:rPr lang="pt-BR" sz="2100" dirty="0" smtClean="0">
                <a:latin typeface="Tw Cen MT" pitchFamily="34" charset="0"/>
              </a:rPr>
              <a:t> e </a:t>
            </a:r>
            <a:r>
              <a:rPr lang="pt-BR" sz="2100" i="1" dirty="0" err="1" smtClean="0">
                <a:latin typeface="Tw Cen MT" pitchFamily="34" charset="0"/>
              </a:rPr>
              <a:t>Forward</a:t>
            </a:r>
            <a:r>
              <a:rPr lang="pt-BR" sz="2100" i="1" dirty="0" smtClean="0">
                <a:latin typeface="Tw Cen MT" pitchFamily="34" charset="0"/>
              </a:rPr>
              <a:t> </a:t>
            </a:r>
            <a:r>
              <a:rPr lang="pt-BR" sz="2100" i="1" dirty="0" err="1" smtClean="0">
                <a:latin typeface="Tw Cen MT" pitchFamily="34" charset="0"/>
              </a:rPr>
              <a:t>Linkage</a:t>
            </a:r>
            <a:r>
              <a:rPr lang="pt-BR" sz="2100" dirty="0" smtClean="0">
                <a:latin typeface="Tw Cen MT" pitchFamily="34" charset="0"/>
              </a:rPr>
              <a:t>), quando analisamos sua inserção ao longo da </a:t>
            </a:r>
            <a:r>
              <a:rPr lang="pt-BR" sz="2100" dirty="0" smtClean="0">
                <a:latin typeface="Tw Cen MT" pitchFamily="34" charset="0"/>
                <a:hlinkClick r:id="rId2" action="ppaction://hlinksldjump"/>
              </a:rPr>
              <a:t>cadeia produtiva</a:t>
            </a:r>
            <a:endParaRPr lang="pt-BR" sz="2100" dirty="0" smtClean="0">
              <a:latin typeface="Tw Cen MT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100" dirty="0"/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Cadeia Produtiva do Traer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715034"/>
            <a:ext cx="2376488" cy="3417375"/>
            <a:chOff x="204" y="930"/>
            <a:chExt cx="1497" cy="2500"/>
          </a:xfrm>
        </p:grpSpPr>
        <p:sp>
          <p:nvSpPr>
            <p:cNvPr id="32788" name="Rectangle 4"/>
            <p:cNvSpPr>
              <a:spLocks noChangeArrowheads="1"/>
            </p:cNvSpPr>
            <p:nvPr/>
          </p:nvSpPr>
          <p:spPr bwMode="auto">
            <a:xfrm>
              <a:off x="204" y="1480"/>
              <a:ext cx="1497" cy="1950"/>
            </a:xfrm>
            <a:prstGeom prst="rect">
              <a:avLst/>
            </a:prstGeom>
            <a:solidFill>
              <a:srgbClr val="66FFC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3D997A"/>
              </a:prstShdw>
            </a:effectLst>
          </p:spPr>
          <p:txBody>
            <a:bodyPr wrap="none" anchor="ctr"/>
            <a:lstStyle/>
            <a:p>
              <a:endParaRPr lang="pt-BR">
                <a:latin typeface="Tw Cen MT" pitchFamily="34" charset="0"/>
              </a:endParaRPr>
            </a:p>
          </p:txBody>
        </p:sp>
        <p:sp>
          <p:nvSpPr>
            <p:cNvPr id="32789" name="Text Box 5"/>
            <p:cNvSpPr txBox="1">
              <a:spLocks noChangeArrowheads="1"/>
            </p:cNvSpPr>
            <p:nvPr/>
          </p:nvSpPr>
          <p:spPr bwMode="auto">
            <a:xfrm>
              <a:off x="205" y="1480"/>
              <a:ext cx="1496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3D997A"/>
              </a:prstShdw>
            </a:effec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Infraertrutura Aeroportuária, de Tráfego Aéreo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Fabricantes e Mercado de Aeronaves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Mercado de Trabalho, Sindicatos, Escolas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Combustível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Distribuição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Serviços de Apoio</a:t>
              </a:r>
            </a:p>
          </p:txBody>
        </p:sp>
        <p:sp>
          <p:nvSpPr>
            <p:cNvPr id="32790" name="Text Box 6"/>
            <p:cNvSpPr txBox="1">
              <a:spLocks noChangeArrowheads="1"/>
            </p:cNvSpPr>
            <p:nvPr/>
          </p:nvSpPr>
          <p:spPr bwMode="auto">
            <a:xfrm>
              <a:off x="204" y="930"/>
              <a:ext cx="1497" cy="473"/>
            </a:xfrm>
            <a:prstGeom prst="rect">
              <a:avLst/>
            </a:prstGeom>
            <a:solidFill>
              <a:srgbClr val="66FFCC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3D997A"/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pt-BR" b="1" i="1" dirty="0">
                  <a:latin typeface="Verdana" pitchFamily="34" charset="0"/>
                </a:rPr>
                <a:t>Upstream</a:t>
              </a:r>
              <a:r>
                <a:rPr lang="pt-BR" b="1" dirty="0">
                  <a:latin typeface="Verdana" pitchFamily="34" charset="0"/>
                </a:rPr>
                <a:t/>
              </a:r>
              <a:br>
                <a:rPr lang="pt-BR" b="1" dirty="0">
                  <a:latin typeface="Verdana" pitchFamily="34" charset="0"/>
                </a:rPr>
              </a:br>
              <a:r>
                <a:rPr lang="pt-BR" b="1" dirty="0">
                  <a:latin typeface="Verdana" pitchFamily="34" charset="0"/>
                </a:rPr>
                <a:t>(a </a:t>
              </a:r>
              <a:r>
                <a:rPr lang="pt-BR" b="1" dirty="0" smtClean="0">
                  <a:latin typeface="Verdana" pitchFamily="34" charset="0"/>
                </a:rPr>
                <a:t>Montante)</a:t>
              </a:r>
              <a:endParaRPr lang="pt-BR" b="1" dirty="0">
                <a:latin typeface="Verdana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71775" y="5276872"/>
            <a:ext cx="3816350" cy="1295400"/>
            <a:chOff x="1746" y="3475"/>
            <a:chExt cx="2404" cy="816"/>
          </a:xfrm>
        </p:grpSpPr>
        <p:sp>
          <p:nvSpPr>
            <p:cNvPr id="32785" name="Rectangle 8"/>
            <p:cNvSpPr>
              <a:spLocks noChangeArrowheads="1"/>
            </p:cNvSpPr>
            <p:nvPr/>
          </p:nvSpPr>
          <p:spPr bwMode="auto">
            <a:xfrm>
              <a:off x="1746" y="3475"/>
              <a:ext cx="2359" cy="81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pt-BR">
                <a:latin typeface="Tw Cen MT" pitchFamily="34" charset="0"/>
              </a:endParaRPr>
            </a:p>
          </p:txBody>
        </p:sp>
        <p:sp>
          <p:nvSpPr>
            <p:cNvPr id="32786" name="Text Box 9"/>
            <p:cNvSpPr txBox="1">
              <a:spLocks noChangeArrowheads="1"/>
            </p:cNvSpPr>
            <p:nvPr/>
          </p:nvSpPr>
          <p:spPr bwMode="auto">
            <a:xfrm>
              <a:off x="1746" y="3514"/>
              <a:ext cx="240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i="1">
                  <a:latin typeface="Verdana" pitchFamily="34" charset="0"/>
                </a:rPr>
                <a:t>Bens Complementares</a:t>
              </a:r>
              <a:r>
                <a:rPr lang="pt-BR" sz="1200">
                  <a:latin typeface="Verdana" pitchFamily="34" charset="0"/>
                </a:rPr>
                <a:t>:</a:t>
              </a:r>
              <a:br>
                <a:rPr lang="pt-BR" sz="1200">
                  <a:latin typeface="Verdana" pitchFamily="34" charset="0"/>
                </a:rPr>
              </a:br>
              <a:r>
                <a:rPr lang="pt-BR" sz="1200">
                  <a:latin typeface="Verdana" pitchFamily="34" charset="0"/>
                </a:rPr>
                <a:t>Transporte de Acesso, Serviços Aeroportuários (“shopping”), Despachantes, etc.</a:t>
              </a:r>
            </a:p>
          </p:txBody>
        </p:sp>
        <p:sp>
          <p:nvSpPr>
            <p:cNvPr id="32787" name="Text Box 10"/>
            <p:cNvSpPr txBox="1">
              <a:spLocks noChangeArrowheads="1"/>
            </p:cNvSpPr>
            <p:nvPr/>
          </p:nvSpPr>
          <p:spPr bwMode="auto">
            <a:xfrm>
              <a:off x="1746" y="3929"/>
              <a:ext cx="2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i="1">
                  <a:latin typeface="Verdana" pitchFamily="34" charset="0"/>
                </a:rPr>
                <a:t>Bens Substitutos</a:t>
              </a:r>
              <a:r>
                <a:rPr lang="pt-BR" sz="1200">
                  <a:latin typeface="Verdana" pitchFamily="34" charset="0"/>
                </a:rPr>
                <a:t>:</a:t>
              </a:r>
              <a:br>
                <a:rPr lang="pt-BR" sz="1200">
                  <a:latin typeface="Verdana" pitchFamily="34" charset="0"/>
                </a:rPr>
              </a:br>
              <a:r>
                <a:rPr lang="pt-BR" sz="1200">
                  <a:latin typeface="Verdana" pitchFamily="34" charset="0"/>
                </a:rPr>
                <a:t>Outros Modais, Telecom, etc.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71775" y="1715034"/>
            <a:ext cx="3744913" cy="3417375"/>
            <a:chOff x="1746" y="930"/>
            <a:chExt cx="2359" cy="2500"/>
          </a:xfrm>
        </p:grpSpPr>
        <p:sp>
          <p:nvSpPr>
            <p:cNvPr id="32782" name="Rectangle 12"/>
            <p:cNvSpPr>
              <a:spLocks noChangeArrowheads="1"/>
            </p:cNvSpPr>
            <p:nvPr/>
          </p:nvSpPr>
          <p:spPr bwMode="auto">
            <a:xfrm>
              <a:off x="1746" y="1480"/>
              <a:ext cx="2359" cy="195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8E99"/>
              </a:prstShdw>
            </a:effectLst>
          </p:spPr>
          <p:txBody>
            <a:bodyPr wrap="none" anchor="ctr"/>
            <a:lstStyle/>
            <a:p>
              <a:endParaRPr lang="pt-BR">
                <a:latin typeface="Tw Cen MT" pitchFamily="34" charset="0"/>
              </a:endParaRPr>
            </a:p>
          </p:txBody>
        </p:sp>
        <p:sp>
          <p:nvSpPr>
            <p:cNvPr id="32783" name="Text Box 13"/>
            <p:cNvSpPr txBox="1">
              <a:spLocks noChangeArrowheads="1"/>
            </p:cNvSpPr>
            <p:nvPr/>
          </p:nvSpPr>
          <p:spPr bwMode="auto">
            <a:xfrm>
              <a:off x="1748" y="1480"/>
              <a:ext cx="2356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8E99"/>
              </a:prstShdw>
            </a:effec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Aviação Comercial, Taxi-Aéreo, Geral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Pax, Carga, Correio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Regular, Não-Regular (Fretamento, Charter)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Doméstico, Sub-Regional, Internacional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Curto, Médio, Longo Percurso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“Nacional” (“Tronco”), Regional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Segmentos e Nichos de Mercado (Negócios, Turismo, </a:t>
              </a:r>
              <a:r>
                <a:rPr lang="pt-BR" sz="1400" i="1">
                  <a:latin typeface="Verdana" pitchFamily="34" charset="0"/>
                </a:rPr>
                <a:t>Low Fare</a:t>
              </a:r>
              <a:r>
                <a:rPr lang="pt-BR" sz="1400">
                  <a:latin typeface="Verdana" pitchFamily="34" charset="0"/>
                </a:rPr>
                <a:t>, etc.)</a:t>
              </a:r>
            </a:p>
          </p:txBody>
        </p:sp>
        <p:sp>
          <p:nvSpPr>
            <p:cNvPr id="32784" name="Text Box 14"/>
            <p:cNvSpPr txBox="1">
              <a:spLocks noChangeArrowheads="1"/>
            </p:cNvSpPr>
            <p:nvPr/>
          </p:nvSpPr>
          <p:spPr bwMode="auto">
            <a:xfrm>
              <a:off x="1746" y="930"/>
              <a:ext cx="2358" cy="47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8E99"/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pt-BR" b="1" dirty="0">
                  <a:latin typeface="Verdana" pitchFamily="34" charset="0"/>
                </a:rPr>
                <a:t>Transporte Aéreo e seus “Recortes”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588125" y="1715034"/>
            <a:ext cx="2376488" cy="3417375"/>
            <a:chOff x="4150" y="930"/>
            <a:chExt cx="1497" cy="2500"/>
          </a:xfrm>
        </p:grpSpPr>
        <p:sp>
          <p:nvSpPr>
            <p:cNvPr id="32779" name="Rectangle 16"/>
            <p:cNvSpPr>
              <a:spLocks noChangeArrowheads="1"/>
            </p:cNvSpPr>
            <p:nvPr/>
          </p:nvSpPr>
          <p:spPr bwMode="auto">
            <a:xfrm>
              <a:off x="4150" y="1480"/>
              <a:ext cx="1497" cy="19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pt-BR">
                <a:latin typeface="Tw Cen MT" pitchFamily="34" charset="0"/>
              </a:endParaRPr>
            </a:p>
          </p:txBody>
        </p:sp>
        <p:sp>
          <p:nvSpPr>
            <p:cNvPr id="32780" name="Text Box 17"/>
            <p:cNvSpPr txBox="1">
              <a:spLocks noChangeArrowheads="1"/>
            </p:cNvSpPr>
            <p:nvPr/>
          </p:nvSpPr>
          <p:spPr bwMode="auto">
            <a:xfrm>
              <a:off x="4151" y="1480"/>
              <a:ext cx="1496" cy="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>
              <a:spAutoFit/>
            </a:bodyPr>
            <a:lstStyle/>
            <a:p>
              <a:r>
                <a:rPr lang="pt-BR" sz="1400" i="1">
                  <a:latin typeface="Verdana" pitchFamily="34" charset="0"/>
                </a:rPr>
                <a:t>“Bem Final”: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Famílias</a:t>
              </a:r>
            </a:p>
            <a:p>
              <a:r>
                <a:rPr lang="pt-BR" sz="1400">
                  <a:latin typeface="Verdana" pitchFamily="34" charset="0"/>
                </a:rPr>
                <a:t/>
              </a:r>
              <a:br>
                <a:rPr lang="pt-BR" sz="1400">
                  <a:latin typeface="Verdana" pitchFamily="34" charset="0"/>
                </a:rPr>
              </a:br>
              <a:r>
                <a:rPr lang="pt-BR" sz="1400" i="1">
                  <a:latin typeface="Verdana" pitchFamily="34" charset="0"/>
                </a:rPr>
                <a:t>“Bem Intermediário”: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Corporações em Geral e Governos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Setor Postal</a:t>
              </a:r>
            </a:p>
            <a:p>
              <a:pPr>
                <a:buFontTx/>
                <a:buChar char="•"/>
              </a:pPr>
              <a:r>
                <a:rPr lang="pt-BR" sz="1400">
                  <a:latin typeface="Verdana" pitchFamily="34" charset="0"/>
                </a:rPr>
                <a:t>Cadeia do Turismo</a:t>
              </a:r>
            </a:p>
            <a:p>
              <a:pPr>
                <a:buFontTx/>
                <a:buChar char="•"/>
              </a:pPr>
              <a:endParaRPr lang="pt-BR" sz="1400">
                <a:latin typeface="Verdana" pitchFamily="34" charset="0"/>
              </a:endParaRPr>
            </a:p>
            <a:p>
              <a:pPr>
                <a:buFontTx/>
                <a:buChar char="•"/>
              </a:pPr>
              <a:endParaRPr lang="pt-BR" sz="1400">
                <a:latin typeface="Verdana" pitchFamily="34" charset="0"/>
              </a:endParaRPr>
            </a:p>
          </p:txBody>
        </p:sp>
        <p:sp>
          <p:nvSpPr>
            <p:cNvPr id="32781" name="Text Box 18"/>
            <p:cNvSpPr txBox="1">
              <a:spLocks noChangeArrowheads="1"/>
            </p:cNvSpPr>
            <p:nvPr/>
          </p:nvSpPr>
          <p:spPr bwMode="auto">
            <a:xfrm>
              <a:off x="4150" y="930"/>
              <a:ext cx="1497" cy="47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pt-BR" b="1" i="1" dirty="0" err="1">
                  <a:latin typeface="Verdana" pitchFamily="34" charset="0"/>
                </a:rPr>
                <a:t>Downstream</a:t>
              </a:r>
              <a:r>
                <a:rPr lang="pt-BR" b="1" dirty="0">
                  <a:latin typeface="Verdana" pitchFamily="34" charset="0"/>
                </a:rPr>
                <a:t/>
              </a:r>
              <a:br>
                <a:rPr lang="pt-BR" b="1" dirty="0">
                  <a:latin typeface="Verdana" pitchFamily="34" charset="0"/>
                </a:rPr>
              </a:br>
              <a:r>
                <a:rPr lang="pt-BR" b="1" dirty="0">
                  <a:latin typeface="Verdana" pitchFamily="34" charset="0"/>
                </a:rPr>
                <a:t>(a </a:t>
              </a:r>
              <a:r>
                <a:rPr lang="pt-BR" b="1" dirty="0" smtClean="0">
                  <a:latin typeface="Verdana" pitchFamily="34" charset="0"/>
                </a:rPr>
                <a:t>Jusante)</a:t>
              </a:r>
              <a:endParaRPr lang="pt-BR" b="1" dirty="0">
                <a:latin typeface="Verdana" pitchFamily="34" charset="0"/>
              </a:endParaRPr>
            </a:p>
          </p:txBody>
        </p:sp>
      </p:grpSp>
      <p:sp>
        <p:nvSpPr>
          <p:cNvPr id="1741843" name="AutoShape 19"/>
          <p:cNvSpPr>
            <a:spLocks noChangeArrowheads="1"/>
          </p:cNvSpPr>
          <p:nvPr/>
        </p:nvSpPr>
        <p:spPr bwMode="auto">
          <a:xfrm>
            <a:off x="6300788" y="1787513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w Cen MT" pitchFamily="34" charset="0"/>
            </a:endParaRPr>
          </a:p>
        </p:txBody>
      </p:sp>
      <p:sp>
        <p:nvSpPr>
          <p:cNvPr id="1741844" name="AutoShape 20"/>
          <p:cNvSpPr>
            <a:spLocks noChangeArrowheads="1"/>
          </p:cNvSpPr>
          <p:nvPr/>
        </p:nvSpPr>
        <p:spPr bwMode="auto">
          <a:xfrm>
            <a:off x="2484438" y="1787513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w Cen MT" pitchFamily="34" charset="0"/>
            </a:endParaRPr>
          </a:p>
        </p:txBody>
      </p:sp>
      <p:sp>
        <p:nvSpPr>
          <p:cNvPr id="1741845" name="AutoShape 21"/>
          <p:cNvSpPr>
            <a:spLocks noChangeArrowheads="1"/>
          </p:cNvSpPr>
          <p:nvPr/>
        </p:nvSpPr>
        <p:spPr bwMode="auto">
          <a:xfrm rot="5400000">
            <a:off x="4428332" y="5061765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Tw Cen MT" pitchFamily="34" charset="0"/>
            </a:endParaRPr>
          </a:p>
        </p:txBody>
      </p:sp>
      <p:sp>
        <p:nvSpPr>
          <p:cNvPr id="26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43" grpId="0" animBg="1"/>
      <p:bldP spid="1741844" grpId="0" animBg="1"/>
      <p:bldP spid="17418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Downstream</a:t>
            </a:r>
            <a:r>
              <a:rPr lang="pt-BR" dirty="0" smtClean="0"/>
              <a:t>: Turismo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790720"/>
            <a:ext cx="8153400" cy="4495800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45000"/>
              </a:spcBef>
            </a:pPr>
            <a:r>
              <a:rPr lang="pt-BR" sz="2400" dirty="0" smtClean="0">
                <a:latin typeface="Tw Cen MT" pitchFamily="34" charset="0"/>
              </a:rPr>
              <a:t>Turismo Internacional na América Latina: recepção de turistas internacionais por modal aéreo é importante fonte de crescimento e desenvolvimento;</a:t>
            </a:r>
          </a:p>
          <a:p>
            <a:pPr marL="342900" indent="-342900">
              <a:lnSpc>
                <a:spcPct val="110000"/>
              </a:lnSpc>
              <a:spcBef>
                <a:spcPct val="65000"/>
              </a:spcBef>
            </a:pPr>
            <a:r>
              <a:rPr lang="pt-BR" sz="2400" dirty="0" smtClean="0">
                <a:latin typeface="Tw Cen MT" pitchFamily="34" charset="0"/>
              </a:rPr>
              <a:t>As viagens aéreas turísticas podem ser fortemente alavancadas por meio de companhias aéreas de custo baixo, preço baixo (</a:t>
            </a:r>
            <a:r>
              <a:rPr lang="pt-BR" sz="2400" i="1" dirty="0" err="1" smtClean="0">
                <a:latin typeface="Tw Cen MT" pitchFamily="34" charset="0"/>
              </a:rPr>
              <a:t>low</a:t>
            </a:r>
            <a:r>
              <a:rPr lang="pt-BR" sz="2400" i="1" dirty="0" smtClean="0">
                <a:latin typeface="Tw Cen MT" pitchFamily="34" charset="0"/>
              </a:rPr>
              <a:t> </a:t>
            </a:r>
            <a:r>
              <a:rPr lang="pt-BR" sz="2400" i="1" dirty="0" err="1" smtClean="0">
                <a:latin typeface="Tw Cen MT" pitchFamily="34" charset="0"/>
              </a:rPr>
              <a:t>cost</a:t>
            </a:r>
            <a:r>
              <a:rPr lang="pt-BR" sz="2400" i="1" dirty="0" smtClean="0">
                <a:latin typeface="Tw Cen MT" pitchFamily="34" charset="0"/>
              </a:rPr>
              <a:t>, </a:t>
            </a:r>
            <a:r>
              <a:rPr lang="pt-BR" sz="2400" i="1" dirty="0" err="1" smtClean="0">
                <a:latin typeface="Tw Cen MT" pitchFamily="34" charset="0"/>
              </a:rPr>
              <a:t>low</a:t>
            </a:r>
            <a:r>
              <a:rPr lang="pt-BR" sz="2400" i="1" dirty="0" smtClean="0">
                <a:latin typeface="Tw Cen MT" pitchFamily="34" charset="0"/>
              </a:rPr>
              <a:t> </a:t>
            </a:r>
            <a:r>
              <a:rPr lang="pt-BR" sz="2400" i="1" dirty="0" err="1" smtClean="0">
                <a:latin typeface="Tw Cen MT" pitchFamily="34" charset="0"/>
              </a:rPr>
              <a:t>fare</a:t>
            </a:r>
            <a:r>
              <a:rPr lang="pt-BR" sz="2400" dirty="0" smtClean="0">
                <a:latin typeface="Tw Cen MT" pitchFamily="34" charset="0"/>
              </a:rPr>
              <a:t>), </a:t>
            </a:r>
            <a:r>
              <a:rPr lang="pt-BR" sz="2400" dirty="0" err="1" smtClean="0">
                <a:latin typeface="Tw Cen MT" pitchFamily="34" charset="0"/>
              </a:rPr>
              <a:t>LCC</a:t>
            </a:r>
            <a:r>
              <a:rPr lang="pt-BR" sz="2400" dirty="0" smtClean="0">
                <a:latin typeface="Tw Cen MT" pitchFamily="34" charset="0"/>
              </a:rPr>
              <a:t> (</a:t>
            </a:r>
            <a:r>
              <a:rPr lang="pt-BR" sz="2400" i="1" dirty="0" err="1" smtClean="0">
                <a:latin typeface="Tw Cen MT" pitchFamily="34" charset="0"/>
              </a:rPr>
              <a:t>low</a:t>
            </a:r>
            <a:r>
              <a:rPr lang="pt-BR" sz="2400" i="1" dirty="0" smtClean="0">
                <a:latin typeface="Tw Cen MT" pitchFamily="34" charset="0"/>
              </a:rPr>
              <a:t> </a:t>
            </a:r>
            <a:r>
              <a:rPr lang="pt-BR" sz="2400" i="1" dirty="0" err="1" smtClean="0">
                <a:latin typeface="Tw Cen MT" pitchFamily="34" charset="0"/>
              </a:rPr>
              <a:t>cost</a:t>
            </a:r>
            <a:r>
              <a:rPr lang="pt-BR" sz="2400" i="1" dirty="0" smtClean="0">
                <a:latin typeface="Tw Cen MT" pitchFamily="34" charset="0"/>
              </a:rPr>
              <a:t> </a:t>
            </a:r>
            <a:r>
              <a:rPr lang="pt-BR" sz="2400" i="1" dirty="0" err="1" smtClean="0">
                <a:latin typeface="Tw Cen MT" pitchFamily="34" charset="0"/>
              </a:rPr>
              <a:t>carriers</a:t>
            </a:r>
            <a:r>
              <a:rPr lang="pt-BR" sz="2400" dirty="0" smtClean="0">
                <a:latin typeface="Tw Cen MT" pitchFamily="34" charset="0"/>
              </a:rPr>
              <a:t>). Paradigma </a:t>
            </a:r>
            <a:r>
              <a:rPr lang="pt-BR" sz="2400" dirty="0" err="1" smtClean="0">
                <a:latin typeface="Tw Cen MT" pitchFamily="34" charset="0"/>
              </a:rPr>
              <a:t>LCC</a:t>
            </a:r>
            <a:r>
              <a:rPr lang="pt-BR" sz="2400" dirty="0" smtClean="0">
                <a:latin typeface="Tw Cen MT" pitchFamily="34" charset="0"/>
              </a:rPr>
              <a:t>: </a:t>
            </a:r>
            <a:r>
              <a:rPr lang="pt-BR" sz="2400" dirty="0" err="1" smtClean="0">
                <a:latin typeface="Tw Cen MT" pitchFamily="34" charset="0"/>
                <a:hlinkClick r:id="rId2" action="ppaction://hlinksldjump"/>
              </a:rPr>
              <a:t>Southwest</a:t>
            </a:r>
            <a:r>
              <a:rPr lang="pt-BR" sz="2400" dirty="0" smtClean="0">
                <a:latin typeface="Tw Cen MT" pitchFamily="34" charset="0"/>
                <a:hlinkClick r:id="rId2" action="ppaction://hlinksldjump"/>
              </a:rPr>
              <a:t> </a:t>
            </a:r>
            <a:r>
              <a:rPr lang="pt-BR" sz="2400" dirty="0" err="1" smtClean="0">
                <a:latin typeface="Tw Cen MT" pitchFamily="34" charset="0"/>
                <a:hlinkClick r:id="rId2" action="ppaction://hlinksldjump"/>
              </a:rPr>
              <a:t>Airlines</a:t>
            </a:r>
            <a:endParaRPr lang="pt-BR" sz="2400" dirty="0" smtClean="0">
              <a:latin typeface="Tw Cen MT" pitchFamily="34" charset="0"/>
            </a:endParaRP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23850" y="2911475"/>
            <a:ext cx="4248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Precificação Agressiva 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Frota Homogênea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Serviço de Bordo Simples (“No-Frills”)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Vendas Diretas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E-ticketing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Sem Milhagem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267200" y="2911475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Uma Classe Apenas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Rotas Densas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Etapas Curtas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Vôos Diretos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Rede Ponto-a-Ponto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Alta Produtividade</a:t>
            </a:r>
            <a:br>
              <a:rPr lang="en-GB" sz="2400">
                <a:latin typeface="Tahoma" pitchFamily="34" charset="0"/>
              </a:rPr>
            </a:br>
            <a:r>
              <a:rPr lang="en-GB" sz="2400">
                <a:latin typeface="Tahoma" pitchFamily="34" charset="0"/>
              </a:rPr>
              <a:t>(Turn Times)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GB" sz="2400">
                <a:latin typeface="Tahoma" pitchFamily="34" charset="0"/>
              </a:rPr>
              <a:t>Controle de Custos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GB" sz="2800">
              <a:latin typeface="Tahoma" pitchFamily="34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835150" y="1484313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Tahoma" pitchFamily="34" charset="0"/>
              </a:rPr>
              <a:t>Paradigma</a:t>
            </a:r>
            <a:br>
              <a:rPr lang="en-GB" sz="3200" b="1">
                <a:latin typeface="Tahoma" pitchFamily="34" charset="0"/>
              </a:rPr>
            </a:br>
            <a:r>
              <a:rPr lang="en-GB" sz="3200" b="1">
                <a:latin typeface="Tahoma" pitchFamily="34" charset="0"/>
              </a:rPr>
              <a:t>Southwest Airlines (SWP)</a:t>
            </a:r>
          </a:p>
        </p:txBody>
      </p:sp>
      <p:pic>
        <p:nvPicPr>
          <p:cNvPr id="34823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930" t="26936" r="4800" b="37286"/>
          <a:stretch>
            <a:fillRect/>
          </a:stretch>
        </p:blipFill>
        <p:spPr bwMode="auto">
          <a:xfrm>
            <a:off x="5857884" y="285728"/>
            <a:ext cx="26289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Carriers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do </a:t>
            </a:r>
            <a:r>
              <a:rPr lang="pt-BR" dirty="0" err="1" smtClean="0"/>
              <a:t>Traer</a:t>
            </a:r>
            <a:r>
              <a:rPr lang="pt-BR" dirty="0" smtClean="0"/>
              <a:t> na 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719282"/>
            <a:ext cx="8153400" cy="4495800"/>
          </a:xfrm>
        </p:spPr>
        <p:txBody>
          <a:bodyPr/>
          <a:lstStyle/>
          <a:p>
            <a:r>
              <a:rPr lang="pt-BR" sz="2400" dirty="0" smtClean="0"/>
              <a:t>O transporte aéreo é insumo produtivo para centenas de milhares de empresas pelo Brasil afora</a:t>
            </a:r>
          </a:p>
          <a:p>
            <a:r>
              <a:rPr lang="pt-BR" sz="2400" dirty="0" smtClean="0"/>
              <a:t>Proporciona deslocamento rápido de empresários, executivos, técnicos, carga, correspondência</a:t>
            </a:r>
          </a:p>
          <a:p>
            <a:r>
              <a:rPr lang="pt-BR" sz="2400" dirty="0" smtClean="0"/>
              <a:t>A credibilidade do funcionamento do sistema aéreo é fator imprescindível para os custos e riscos associados à economia brasileira (facilitação de negócios, bom andamento de contratos, etc.)</a:t>
            </a:r>
          </a:p>
          <a:p>
            <a:r>
              <a:rPr lang="pt-BR" sz="2400" dirty="0" smtClean="0">
                <a:hlinkClick r:id="rId2" action="ppaction://hlinksldjump"/>
              </a:rPr>
              <a:t>Problemas</a:t>
            </a:r>
            <a:r>
              <a:rPr lang="pt-BR" sz="2400" dirty="0" smtClean="0"/>
              <a:t> com o transporte aéreo geram </a:t>
            </a:r>
            <a:r>
              <a:rPr lang="pt-BR" sz="2400" i="1" dirty="0" err="1" smtClean="0"/>
              <a:t>spillovers</a:t>
            </a:r>
            <a:r>
              <a:rPr lang="pt-BR" sz="2400" dirty="0" smtClean="0"/>
              <a:t> negativos por toda a economia e por toda a sociedade.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85720" y="1857364"/>
            <a:ext cx="8643937" cy="4060825"/>
          </a:xfrm>
        </p:spPr>
        <p:txBody>
          <a:bodyPr/>
          <a:lstStyle/>
          <a:p>
            <a:r>
              <a:rPr lang="pt-BR" sz="2400" dirty="0" smtClean="0"/>
              <a:t>Outros “Paradigmas”:</a:t>
            </a:r>
          </a:p>
          <a:p>
            <a:endParaRPr lang="pt-BR" sz="2400" dirty="0" smtClean="0"/>
          </a:p>
          <a:p>
            <a:pPr lvl="2">
              <a:lnSpc>
                <a:spcPct val="125000"/>
              </a:lnSpc>
              <a:spcBef>
                <a:spcPct val="40000"/>
              </a:spcBef>
            </a:pPr>
            <a:r>
              <a:rPr lang="pt-BR" sz="2400" dirty="0" err="1" smtClean="0"/>
              <a:t>Frontier</a:t>
            </a:r>
            <a:r>
              <a:rPr lang="pt-BR" sz="2400" dirty="0" smtClean="0"/>
              <a:t>/</a:t>
            </a:r>
            <a:r>
              <a:rPr lang="pt-BR" sz="2400" dirty="0" err="1" smtClean="0"/>
              <a:t>Airtran</a:t>
            </a:r>
            <a:r>
              <a:rPr lang="pt-BR" sz="2400" dirty="0" smtClean="0"/>
              <a:t> (Mini-hubs)</a:t>
            </a:r>
          </a:p>
          <a:p>
            <a:pPr lvl="2">
              <a:lnSpc>
                <a:spcPct val="125000"/>
              </a:lnSpc>
              <a:spcBef>
                <a:spcPct val="40000"/>
              </a:spcBef>
            </a:pPr>
            <a:r>
              <a:rPr lang="pt-BR" sz="2400" dirty="0" err="1" smtClean="0"/>
              <a:t>Ryanair</a:t>
            </a:r>
            <a:r>
              <a:rPr lang="pt-BR" sz="2400" dirty="0" smtClean="0"/>
              <a:t> (+secundários, foco no lazer/turismo das localidades)</a:t>
            </a:r>
          </a:p>
          <a:p>
            <a:pPr lvl="2">
              <a:lnSpc>
                <a:spcPct val="125000"/>
              </a:lnSpc>
              <a:spcBef>
                <a:spcPct val="40000"/>
              </a:spcBef>
            </a:pPr>
            <a:r>
              <a:rPr lang="pt-BR" sz="2400" dirty="0" smtClean="0"/>
              <a:t>Jet </a:t>
            </a:r>
            <a:r>
              <a:rPr lang="pt-BR" sz="2400" dirty="0" err="1" smtClean="0"/>
              <a:t>Blue</a:t>
            </a:r>
            <a:r>
              <a:rPr lang="pt-BR" sz="2400" dirty="0" smtClean="0"/>
              <a:t> (Abrange </a:t>
            </a:r>
            <a:r>
              <a:rPr lang="pt-BR" sz="2400" dirty="0" err="1" smtClean="0"/>
              <a:t>tb</a:t>
            </a:r>
            <a:r>
              <a:rPr lang="pt-BR" sz="2400" dirty="0" smtClean="0"/>
              <a:t> um conjunto de Etapas Longas)</a:t>
            </a:r>
          </a:p>
          <a:p>
            <a:pPr lvl="2">
              <a:lnSpc>
                <a:spcPct val="125000"/>
              </a:lnSpc>
              <a:spcBef>
                <a:spcPct val="40000"/>
              </a:spcBef>
            </a:pPr>
            <a:r>
              <a:rPr lang="pt-BR" sz="2400" dirty="0" smtClean="0"/>
              <a:t>Gol 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Carriers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1571612"/>
            <a:ext cx="6553200" cy="4972050"/>
          </a:xfrm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117863" y="6429396"/>
            <a:ext cx="331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>
                <a:latin typeface="Tw Cen MT" pitchFamily="34" charset="0"/>
              </a:rPr>
              <a:t>Oliveira (</a:t>
            </a:r>
            <a:r>
              <a:rPr lang="pt-BR" sz="1400" dirty="0" smtClean="0">
                <a:latin typeface="Tw Cen MT" pitchFamily="34" charset="0"/>
              </a:rPr>
              <a:t>2006)</a:t>
            </a:r>
            <a:endParaRPr lang="pt-BR" sz="1400" dirty="0">
              <a:latin typeface="Tw Cen MT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Carriers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" descr="u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23927" y="1571612"/>
            <a:ext cx="7777163" cy="4927600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Carriers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 descr="u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55728" y="1589088"/>
            <a:ext cx="7416800" cy="5126037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pt-BR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Carriers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i="1" dirty="0" smtClean="0"/>
              <a:t>Upstream</a:t>
            </a:r>
            <a:r>
              <a:rPr lang="pt-BR" dirty="0" smtClean="0"/>
              <a:t>: Infra-Estrutura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35000"/>
              </a:spcBef>
            </a:pPr>
            <a:r>
              <a:rPr lang="pt-BR" dirty="0" smtClean="0">
                <a:latin typeface="Tw Cen MT" pitchFamily="34" charset="0"/>
              </a:rPr>
              <a:t>Insumos produtivos:</a:t>
            </a:r>
          </a:p>
          <a:p>
            <a:pPr marL="742950" lvl="1" indent="-285750">
              <a:lnSpc>
                <a:spcPct val="120000"/>
              </a:lnSpc>
              <a:spcBef>
                <a:spcPct val="35000"/>
              </a:spcBef>
            </a:pPr>
            <a:r>
              <a:rPr lang="pt-BR" dirty="0" smtClean="0">
                <a:latin typeface="Tw Cen MT" pitchFamily="34" charset="0"/>
              </a:rPr>
              <a:t>Aeroportos (pistas, </a:t>
            </a:r>
            <a:r>
              <a:rPr lang="pt-BR" dirty="0" err="1" smtClean="0">
                <a:latin typeface="Tw Cen MT" pitchFamily="34" charset="0"/>
              </a:rPr>
              <a:t>gates</a:t>
            </a:r>
            <a:r>
              <a:rPr lang="pt-BR" dirty="0" smtClean="0">
                <a:latin typeface="Tw Cen MT" pitchFamily="34" charset="0"/>
              </a:rPr>
              <a:t>, estacionamento)</a:t>
            </a:r>
          </a:p>
          <a:p>
            <a:pPr marL="742950" lvl="1" indent="-285750">
              <a:lnSpc>
                <a:spcPct val="120000"/>
              </a:lnSpc>
              <a:spcBef>
                <a:spcPct val="35000"/>
              </a:spcBef>
            </a:pPr>
            <a:r>
              <a:rPr lang="pt-BR" dirty="0" smtClean="0">
                <a:latin typeface="Tw Cen MT" pitchFamily="34" charset="0"/>
              </a:rPr>
              <a:t>Espaço Aéreo (controle de tráfego)</a:t>
            </a:r>
          </a:p>
          <a:p>
            <a:pPr marL="342900" indent="-342900">
              <a:lnSpc>
                <a:spcPct val="120000"/>
              </a:lnSpc>
              <a:spcBef>
                <a:spcPct val="35000"/>
              </a:spcBef>
            </a:pPr>
            <a:r>
              <a:rPr lang="pt-BR" dirty="0" smtClean="0">
                <a:latin typeface="Tw Cen MT" pitchFamily="34" charset="0"/>
              </a:rPr>
              <a:t>As infra-estruturas são, em geral, tidas como</a:t>
            </a:r>
            <a:br>
              <a:rPr lang="pt-BR" dirty="0" smtClean="0">
                <a:latin typeface="Tw Cen MT" pitchFamily="34" charset="0"/>
              </a:rPr>
            </a:br>
            <a:r>
              <a:rPr lang="pt-BR" dirty="0" smtClean="0">
                <a:latin typeface="Tw Cen MT" pitchFamily="34" charset="0"/>
              </a:rPr>
              <a:t>lucrativas à mercê do transporte aéreo</a:t>
            </a:r>
          </a:p>
          <a:p>
            <a:pPr marL="342900" indent="-342900">
              <a:lnSpc>
                <a:spcPct val="120000"/>
              </a:lnSpc>
              <a:spcBef>
                <a:spcPct val="35000"/>
              </a:spcBef>
            </a:pPr>
            <a:r>
              <a:rPr lang="pt-BR" dirty="0" smtClean="0">
                <a:latin typeface="Tw Cen MT" pitchFamily="34" charset="0"/>
              </a:rPr>
              <a:t>Casos:</a:t>
            </a:r>
            <a:br>
              <a:rPr lang="pt-BR" dirty="0" smtClean="0">
                <a:latin typeface="Tw Cen MT" pitchFamily="34" charset="0"/>
              </a:rPr>
            </a:br>
            <a:r>
              <a:rPr lang="pt-BR" dirty="0" smtClean="0">
                <a:latin typeface="Tw Cen MT" pitchFamily="34" charset="0"/>
              </a:rPr>
              <a:t/>
            </a:r>
            <a:br>
              <a:rPr lang="pt-BR" dirty="0" smtClean="0">
                <a:latin typeface="Tw Cen MT" pitchFamily="34" charset="0"/>
              </a:rPr>
            </a:br>
            <a:r>
              <a:rPr lang="pt-BR" dirty="0" smtClean="0">
                <a:latin typeface="Tw Cen MT" pitchFamily="34" charset="0"/>
              </a:rPr>
              <a:t>1. “</a:t>
            </a:r>
            <a:r>
              <a:rPr lang="pt-BR" i="1" dirty="0" err="1" smtClean="0">
                <a:latin typeface="Tw Cen MT" pitchFamily="34" charset="0"/>
              </a:rPr>
              <a:t>Southwest</a:t>
            </a:r>
            <a:r>
              <a:rPr lang="pt-BR" i="1" dirty="0" smtClean="0">
                <a:latin typeface="Tw Cen MT" pitchFamily="34" charset="0"/>
              </a:rPr>
              <a:t> </a:t>
            </a:r>
            <a:r>
              <a:rPr lang="pt-BR" i="1" dirty="0" err="1" smtClean="0">
                <a:latin typeface="Tw Cen MT" pitchFamily="34" charset="0"/>
              </a:rPr>
              <a:t>Effect</a:t>
            </a:r>
            <a:r>
              <a:rPr lang="pt-BR" dirty="0" smtClean="0">
                <a:latin typeface="Tw Cen MT" pitchFamily="34" charset="0"/>
              </a:rPr>
              <a:t>”:</a:t>
            </a:r>
            <a:br>
              <a:rPr lang="pt-BR" dirty="0" smtClean="0">
                <a:latin typeface="Tw Cen MT" pitchFamily="34" charset="0"/>
              </a:rPr>
            </a:br>
            <a:r>
              <a:rPr lang="pt-BR" dirty="0" smtClean="0">
                <a:latin typeface="Tw Cen MT" pitchFamily="34" charset="0"/>
              </a:rPr>
              <a:t>	o </a:t>
            </a:r>
            <a:r>
              <a:rPr lang="pt-BR" dirty="0" err="1" smtClean="0">
                <a:latin typeface="Tw Cen MT" pitchFamily="34" charset="0"/>
              </a:rPr>
              <a:t>traer</a:t>
            </a:r>
            <a:r>
              <a:rPr lang="pt-BR" dirty="0" smtClean="0">
                <a:latin typeface="Tw Cen MT" pitchFamily="34" charset="0"/>
              </a:rPr>
              <a:t> pode ter forte alavancagem para trás em aeroportos</a:t>
            </a:r>
            <a:br>
              <a:rPr lang="pt-BR" dirty="0" smtClean="0">
                <a:latin typeface="Tw Cen MT" pitchFamily="34" charset="0"/>
              </a:rPr>
            </a:br>
            <a:r>
              <a:rPr lang="pt-BR" dirty="0" smtClean="0">
                <a:latin typeface="Tw Cen MT" pitchFamily="34" charset="0"/>
              </a:rPr>
              <a:t/>
            </a:r>
            <a:br>
              <a:rPr lang="pt-BR" dirty="0" smtClean="0">
                <a:latin typeface="Tw Cen MT" pitchFamily="34" charset="0"/>
              </a:rPr>
            </a:br>
            <a:r>
              <a:rPr lang="pt-BR" dirty="0" smtClean="0">
                <a:latin typeface="Tw Cen MT" pitchFamily="34" charset="0"/>
              </a:rPr>
              <a:t>2. Caso </a:t>
            </a:r>
            <a:r>
              <a:rPr lang="pt-BR" i="1" dirty="0" err="1" smtClean="0">
                <a:latin typeface="Tw Cen MT" pitchFamily="34" charset="0"/>
              </a:rPr>
              <a:t>Ryanair</a:t>
            </a:r>
            <a:r>
              <a:rPr lang="pt-BR" dirty="0" smtClean="0">
                <a:latin typeface="Tw Cen MT" pitchFamily="34" charset="0"/>
              </a:rPr>
              <a:t> na Europa (</a:t>
            </a:r>
            <a:r>
              <a:rPr lang="pt-BR" dirty="0" err="1" smtClean="0">
                <a:latin typeface="Tw Cen MT" pitchFamily="34" charset="0"/>
                <a:hlinkClick r:id="rId2" action="ppaction://hlinksldjump"/>
              </a:rPr>
              <a:t>Charleroi</a:t>
            </a:r>
            <a:r>
              <a:rPr lang="pt-BR" dirty="0" smtClean="0">
                <a:latin typeface="Tw Cen MT" pitchFamily="34" charset="0"/>
              </a:rPr>
              <a:t>)</a:t>
            </a: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 l="33757" t="19489" r="7178" b="9636"/>
          <a:stretch>
            <a:fillRect/>
          </a:stretch>
        </p:blipFill>
        <p:spPr bwMode="auto">
          <a:xfrm>
            <a:off x="1500166" y="338158"/>
            <a:ext cx="67691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i="1" dirty="0" smtClean="0"/>
              <a:t>Upstream</a:t>
            </a:r>
            <a:r>
              <a:rPr lang="pt-BR" dirty="0" smtClean="0"/>
              <a:t>: Infra-Estrutura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35000"/>
              </a:spcBef>
            </a:pPr>
            <a:r>
              <a:rPr lang="pt-BR" sz="2800" dirty="0" smtClean="0">
                <a:latin typeface="+mj-lt"/>
              </a:rPr>
              <a:t>A partir da definição dos papéis dos aeroportos nas redes das empresas aéreas que sua estrutura de oferta é formada.</a:t>
            </a:r>
          </a:p>
          <a:p>
            <a:pPr marL="342900" indent="-342900">
              <a:lnSpc>
                <a:spcPct val="120000"/>
              </a:lnSpc>
              <a:spcBef>
                <a:spcPct val="35000"/>
              </a:spcBef>
            </a:pPr>
            <a:r>
              <a:rPr lang="pt-BR" sz="2800" dirty="0" smtClean="0">
                <a:latin typeface="+mj-lt"/>
              </a:rPr>
              <a:t>Tipos de configuração de rede </a:t>
            </a:r>
            <a:r>
              <a:rPr lang="pt-BR" sz="2800" dirty="0" err="1" smtClean="0">
                <a:latin typeface="+mj-lt"/>
              </a:rPr>
              <a:t>Lederer</a:t>
            </a:r>
            <a:r>
              <a:rPr lang="pt-BR" sz="2800" dirty="0" smtClean="0">
                <a:latin typeface="+mj-lt"/>
              </a:rPr>
              <a:t> e </a:t>
            </a:r>
            <a:r>
              <a:rPr lang="pt-BR" sz="2800" dirty="0" err="1" smtClean="0">
                <a:latin typeface="+mj-lt"/>
              </a:rPr>
              <a:t>Nambimadom</a:t>
            </a:r>
            <a:r>
              <a:rPr lang="pt-BR" sz="2800" dirty="0" smtClean="0">
                <a:latin typeface="+mj-lt"/>
              </a:rPr>
              <a:t> (1998):</a:t>
            </a:r>
          </a:p>
          <a:p>
            <a:pPr marL="662940" lvl="1" indent="-342900">
              <a:lnSpc>
                <a:spcPct val="120000"/>
              </a:lnSpc>
              <a:spcBef>
                <a:spcPct val="35000"/>
              </a:spcBef>
            </a:pPr>
            <a:r>
              <a:rPr lang="pt-BR" sz="2400" dirty="0" smtClean="0">
                <a:latin typeface="+mj-lt"/>
              </a:rPr>
              <a:t>Rede </a:t>
            </a:r>
            <a:r>
              <a:rPr lang="pt-BR" sz="2400" i="1" dirty="0" err="1" smtClean="0">
                <a:latin typeface="+mj-lt"/>
              </a:rPr>
              <a:t>Fully-Connected</a:t>
            </a:r>
            <a:endParaRPr lang="pt-BR" sz="2400" i="1" dirty="0" smtClean="0">
              <a:latin typeface="+mj-lt"/>
            </a:endParaRPr>
          </a:p>
          <a:p>
            <a:pPr marL="662940" lvl="1" indent="-342900">
              <a:lnSpc>
                <a:spcPct val="120000"/>
              </a:lnSpc>
              <a:spcBef>
                <a:spcPct val="35000"/>
              </a:spcBef>
            </a:pPr>
            <a:r>
              <a:rPr lang="pt-BR" sz="2400" dirty="0" smtClean="0">
                <a:latin typeface="+mj-lt"/>
              </a:rPr>
              <a:t>Rede </a:t>
            </a:r>
            <a:r>
              <a:rPr lang="pt-BR" sz="2400" i="1" dirty="0" err="1" smtClean="0">
                <a:latin typeface="+mj-lt"/>
              </a:rPr>
              <a:t>Hub-and-Spoke</a:t>
            </a:r>
            <a:endParaRPr lang="pt-BR" sz="2400" i="1" dirty="0" smtClean="0">
              <a:latin typeface="+mj-lt"/>
            </a:endParaRPr>
          </a:p>
          <a:p>
            <a:pPr marL="662940" lvl="1" indent="-342900">
              <a:lnSpc>
                <a:spcPct val="120000"/>
              </a:lnSpc>
              <a:spcBef>
                <a:spcPct val="35000"/>
              </a:spcBef>
            </a:pPr>
            <a:r>
              <a:rPr lang="pt-BR" sz="2400" dirty="0" smtClean="0">
                <a:latin typeface="+mj-lt"/>
              </a:rPr>
              <a:t>Rede </a:t>
            </a:r>
            <a:r>
              <a:rPr lang="pt-BR" sz="2400" i="1" dirty="0" smtClean="0">
                <a:latin typeface="+mj-lt"/>
              </a:rPr>
              <a:t>Tour</a:t>
            </a:r>
            <a:endParaRPr lang="pt-BR" sz="2800" i="1" dirty="0" smtClean="0">
              <a:latin typeface="+mj-lt"/>
            </a:endParaRPr>
          </a:p>
        </p:txBody>
      </p:sp>
      <p:sp>
        <p:nvSpPr>
          <p:cNvPr id="4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FC</a:t>
            </a:r>
            <a:r>
              <a:rPr lang="pt-BR" dirty="0" smtClean="0"/>
              <a:t> – Rede “</a:t>
            </a:r>
            <a:r>
              <a:rPr lang="pt-BR" dirty="0" err="1" smtClean="0"/>
              <a:t>Fully</a:t>
            </a:r>
            <a:r>
              <a:rPr lang="pt-BR" dirty="0" smtClean="0"/>
              <a:t> </a:t>
            </a:r>
            <a:r>
              <a:rPr lang="pt-BR" dirty="0" err="1" smtClean="0"/>
              <a:t>Connected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3524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de cantos arredondados 3"/>
          <p:cNvSpPr/>
          <p:nvPr/>
        </p:nvSpPr>
        <p:spPr>
          <a:xfrm>
            <a:off x="2000232" y="2000240"/>
            <a:ext cx="5143536" cy="364333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71670" y="600076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Também conhecida como Rede “Ponto a Ponto”</a:t>
            </a:r>
            <a:endParaRPr lang="pt-BR" dirty="0"/>
          </a:p>
        </p:txBody>
      </p:sp>
      <p:sp>
        <p:nvSpPr>
          <p:cNvPr id="8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HS</a:t>
            </a:r>
            <a:r>
              <a:rPr lang="pt-BR" dirty="0" smtClean="0"/>
              <a:t> – Rede Hub &amp; </a:t>
            </a:r>
            <a:r>
              <a:rPr lang="pt-BR" dirty="0" err="1" smtClean="0"/>
              <a:t>Spoke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2688"/>
            <a:ext cx="34099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de cantos arredondados 3"/>
          <p:cNvSpPr/>
          <p:nvPr/>
        </p:nvSpPr>
        <p:spPr>
          <a:xfrm>
            <a:off x="2000232" y="2000240"/>
            <a:ext cx="5143536" cy="364333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71612"/>
            <a:ext cx="8153400" cy="757230"/>
          </a:xfrm>
        </p:spPr>
        <p:txBody>
          <a:bodyPr>
            <a:noAutofit/>
          </a:bodyPr>
          <a:lstStyle/>
          <a:p>
            <a:r>
              <a:rPr lang="pt-BR" sz="2400" dirty="0" smtClean="0"/>
              <a:t>Sistema </a:t>
            </a:r>
            <a:r>
              <a:rPr lang="pt-BR" sz="2400" i="1" dirty="0" err="1" smtClean="0"/>
              <a:t>Hub-and-Spoke</a:t>
            </a:r>
            <a:r>
              <a:rPr lang="pt-BR" sz="2400" dirty="0" smtClean="0"/>
              <a:t> foi uma das grandes inovações com o pós </a:t>
            </a:r>
            <a:r>
              <a:rPr lang="pt-BR" sz="2400" i="1" dirty="0" err="1" smtClean="0"/>
              <a:t>Airline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Deregulation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Act</a:t>
            </a:r>
            <a:r>
              <a:rPr lang="pt-BR" sz="2400" i="1" dirty="0" smtClean="0"/>
              <a:t> </a:t>
            </a:r>
            <a:r>
              <a:rPr lang="pt-BR" sz="2400" dirty="0" smtClean="0"/>
              <a:t>de 1978 nos EUA</a:t>
            </a:r>
          </a:p>
        </p:txBody>
      </p:sp>
      <p:sp>
        <p:nvSpPr>
          <p:cNvPr id="2191365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/>
              <a:t>HS</a:t>
            </a:r>
            <a:r>
              <a:rPr lang="pt-BR" dirty="0" smtClean="0"/>
              <a:t> – Rede Hub &amp; </a:t>
            </a:r>
            <a:r>
              <a:rPr lang="pt-BR" dirty="0" err="1" smtClean="0"/>
              <a:t>Spoke</a:t>
            </a:r>
            <a:endParaRPr lang="pt-BR" dirty="0"/>
          </a:p>
        </p:txBody>
      </p:sp>
      <p:grpSp>
        <p:nvGrpSpPr>
          <p:cNvPr id="2" name="Grupo 8"/>
          <p:cNvGrpSpPr/>
          <p:nvPr/>
        </p:nvGrpSpPr>
        <p:grpSpPr>
          <a:xfrm>
            <a:off x="1928794" y="2500306"/>
            <a:ext cx="5238750" cy="2143140"/>
            <a:chOff x="1928794" y="2500306"/>
            <a:chExt cx="5238750" cy="2143140"/>
          </a:xfrm>
        </p:grpSpPr>
        <p:pic>
          <p:nvPicPr>
            <p:cNvPr id="5" name="Picture 4" descr="hubspokederegulation"/>
            <p:cNvPicPr>
              <a:picLocks noChangeAspect="1" noChangeArrowheads="1"/>
            </p:cNvPicPr>
            <p:nvPr/>
          </p:nvPicPr>
          <p:blipFill>
            <a:blip r:embed="rId2"/>
            <a:srcRect b="49551"/>
            <a:stretch>
              <a:fillRect/>
            </a:stretch>
          </p:blipFill>
          <p:spPr bwMode="auto">
            <a:xfrm>
              <a:off x="1928794" y="2500306"/>
              <a:ext cx="523875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6"/>
            <p:cNvSpPr txBox="1"/>
            <p:nvPr/>
          </p:nvSpPr>
          <p:spPr>
            <a:xfrm>
              <a:off x="2000232" y="2559602"/>
              <a:ext cx="24288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Antes da </a:t>
              </a:r>
              <a:r>
                <a:rPr lang="pt-BR" sz="1600" dirty="0" err="1" smtClean="0"/>
                <a:t>Desregulação</a:t>
              </a:r>
              <a:endParaRPr lang="pt-BR" sz="1600" dirty="0"/>
            </a:p>
          </p:txBody>
        </p:sp>
      </p:grpSp>
      <p:grpSp>
        <p:nvGrpSpPr>
          <p:cNvPr id="3" name="Grupo 9"/>
          <p:cNvGrpSpPr/>
          <p:nvPr/>
        </p:nvGrpSpPr>
        <p:grpSpPr>
          <a:xfrm>
            <a:off x="1928794" y="4643446"/>
            <a:ext cx="5238750" cy="2143140"/>
            <a:chOff x="1928794" y="4643446"/>
            <a:chExt cx="5238750" cy="2143140"/>
          </a:xfrm>
        </p:grpSpPr>
        <p:pic>
          <p:nvPicPr>
            <p:cNvPr id="60420" name="Picture 4" descr="hubspokederegulation"/>
            <p:cNvPicPr>
              <a:picLocks noChangeAspect="1" noChangeArrowheads="1"/>
            </p:cNvPicPr>
            <p:nvPr/>
          </p:nvPicPr>
          <p:blipFill>
            <a:blip r:embed="rId2"/>
            <a:srcRect t="49551"/>
            <a:stretch>
              <a:fillRect/>
            </a:stretch>
          </p:blipFill>
          <p:spPr bwMode="auto">
            <a:xfrm>
              <a:off x="1928794" y="4643446"/>
              <a:ext cx="523875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ixaDeTexto 7"/>
            <p:cNvSpPr txBox="1"/>
            <p:nvPr/>
          </p:nvSpPr>
          <p:spPr>
            <a:xfrm>
              <a:off x="2000232" y="4733520"/>
              <a:ext cx="29289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Depois da </a:t>
              </a:r>
              <a:r>
                <a:rPr lang="pt-BR" sz="1600" dirty="0" err="1" smtClean="0"/>
                <a:t>Desregulação</a:t>
              </a:r>
              <a:endParaRPr lang="pt-BR" sz="1600" dirty="0"/>
            </a:p>
          </p:txBody>
        </p:sp>
      </p:grpSp>
      <p:sp>
        <p:nvSpPr>
          <p:cNvPr id="11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do </a:t>
            </a:r>
            <a:r>
              <a:rPr lang="pt-BR" dirty="0" err="1" smtClean="0"/>
              <a:t>Traer</a:t>
            </a:r>
            <a:r>
              <a:rPr lang="pt-BR" dirty="0" smtClean="0"/>
              <a:t> na 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792"/>
          </a:xfrm>
        </p:spPr>
        <p:txBody>
          <a:bodyPr/>
          <a:lstStyle/>
          <a:p>
            <a:r>
              <a:rPr lang="pt-BR" dirty="0" smtClean="0"/>
              <a:t>Apagões de 2006 e 2007</a:t>
            </a:r>
            <a:endParaRPr lang="pt-BR" dirty="0"/>
          </a:p>
        </p:txBody>
      </p:sp>
      <p:pic>
        <p:nvPicPr>
          <p:cNvPr id="5" name="Picture 4" descr="ca-520cd8cd414adad4f1cc2bc2f39b6b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592782" cy="4406895"/>
          </a:xfrm>
          <a:prstGeom prst="rect">
            <a:avLst/>
          </a:prstGeom>
          <a:noFill/>
        </p:spPr>
      </p:pic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HS</a:t>
            </a:r>
            <a:r>
              <a:rPr lang="pt-BR" dirty="0" smtClean="0"/>
              <a:t> – Rede Hub &amp; </a:t>
            </a:r>
            <a:r>
              <a:rPr lang="pt-BR" dirty="0" err="1" smtClean="0"/>
              <a:t>Spoke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4304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Apesar de </a:t>
            </a:r>
            <a:r>
              <a:rPr lang="pt-BR" sz="2400" dirty="0" err="1" smtClean="0"/>
              <a:t>inovativo</a:t>
            </a:r>
            <a:r>
              <a:rPr lang="pt-BR" sz="2400" dirty="0" smtClean="0"/>
              <a:t> (gerou economias), o </a:t>
            </a:r>
            <a:r>
              <a:rPr lang="pt-BR" sz="2400" dirty="0" err="1" smtClean="0"/>
              <a:t>HS</a:t>
            </a:r>
            <a:r>
              <a:rPr lang="pt-BR" sz="2400" dirty="0" smtClean="0"/>
              <a:t> permitiu um importante incremento de poder de mercado das companhias aéreas dominantes em seus respectivos “hubs”</a:t>
            </a:r>
            <a:endParaRPr lang="pt-B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60" y="3248045"/>
            <a:ext cx="6762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“Tour”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287" y="2357430"/>
            <a:ext cx="3324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de cantos arredondados 3"/>
          <p:cNvSpPr/>
          <p:nvPr/>
        </p:nvSpPr>
        <p:spPr>
          <a:xfrm>
            <a:off x="2000232" y="2000240"/>
            <a:ext cx="5143536" cy="364333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071670" y="600076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Também conhecida como Rede “Pinga-Pinga”</a:t>
            </a:r>
            <a:endParaRPr lang="pt-BR" dirty="0"/>
          </a:p>
        </p:txBody>
      </p:sp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“Tour” Híbrida (com Hub)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0852" y="2414601"/>
            <a:ext cx="37528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2000232" y="2000240"/>
            <a:ext cx="5143536" cy="364333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Competição Inter-hub</a:t>
            </a:r>
            <a:endParaRPr lang="pt-BR" dirty="0"/>
          </a:p>
        </p:txBody>
      </p:sp>
      <p:cxnSp>
        <p:nvCxnSpPr>
          <p:cNvPr id="171" name="Conector reto 170"/>
          <p:cNvCxnSpPr>
            <a:endCxn id="165" idx="6"/>
          </p:cNvCxnSpPr>
          <p:nvPr/>
        </p:nvCxnSpPr>
        <p:spPr>
          <a:xfrm>
            <a:off x="3786182" y="3407281"/>
            <a:ext cx="1500992" cy="20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14"/>
          <p:cNvGrpSpPr/>
          <p:nvPr/>
        </p:nvGrpSpPr>
        <p:grpSpPr>
          <a:xfrm rot="16200000" flipV="1">
            <a:off x="3786182" y="3429001"/>
            <a:ext cx="857257" cy="857256"/>
            <a:chOff x="2571736" y="3357562"/>
            <a:chExt cx="857257" cy="857256"/>
          </a:xfrm>
        </p:grpSpPr>
        <p:cxnSp>
          <p:nvCxnSpPr>
            <p:cNvPr id="116" name="Conector reto 115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ipse 116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Grupo 120"/>
          <p:cNvGrpSpPr/>
          <p:nvPr/>
        </p:nvGrpSpPr>
        <p:grpSpPr>
          <a:xfrm rot="5400000">
            <a:off x="3786181" y="2571745"/>
            <a:ext cx="857257" cy="857256"/>
            <a:chOff x="2571736" y="3357562"/>
            <a:chExt cx="857257" cy="857256"/>
          </a:xfrm>
        </p:grpSpPr>
        <p:cxnSp>
          <p:nvCxnSpPr>
            <p:cNvPr id="122" name="Conector reto 121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Elipse 122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Grupo 117"/>
          <p:cNvGrpSpPr/>
          <p:nvPr/>
        </p:nvGrpSpPr>
        <p:grpSpPr>
          <a:xfrm rot="16200000">
            <a:off x="2928925" y="3429001"/>
            <a:ext cx="857257" cy="857256"/>
            <a:chOff x="2571736" y="3357562"/>
            <a:chExt cx="857257" cy="857256"/>
          </a:xfrm>
        </p:grpSpPr>
        <p:cxnSp>
          <p:nvCxnSpPr>
            <p:cNvPr id="119" name="Conector reto 118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ipse 119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65" name="Conector reto 64"/>
          <p:cNvCxnSpPr/>
          <p:nvPr/>
        </p:nvCxnSpPr>
        <p:spPr>
          <a:xfrm rot="16200000" flipH="1">
            <a:off x="3286116" y="2857496"/>
            <a:ext cx="21718" cy="1121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113"/>
          <p:cNvGrpSpPr/>
          <p:nvPr/>
        </p:nvGrpSpPr>
        <p:grpSpPr>
          <a:xfrm>
            <a:off x="2928926" y="2571744"/>
            <a:ext cx="857257" cy="857256"/>
            <a:chOff x="2571736" y="3357562"/>
            <a:chExt cx="857257" cy="857256"/>
          </a:xfrm>
        </p:grpSpPr>
        <p:cxnSp>
          <p:nvCxnSpPr>
            <p:cNvPr id="5" name="Conector reto 4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Elipse 2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3" name="Elipse 52"/>
          <p:cNvSpPr/>
          <p:nvPr/>
        </p:nvSpPr>
        <p:spPr>
          <a:xfrm flipH="1" flipV="1">
            <a:off x="3714744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reto 57"/>
          <p:cNvCxnSpPr>
            <a:endCxn id="53" idx="4"/>
          </p:cNvCxnSpPr>
          <p:nvPr/>
        </p:nvCxnSpPr>
        <p:spPr>
          <a:xfrm rot="5400000">
            <a:off x="3321835" y="3893347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 flipH="1" flipV="1">
            <a:off x="3715538" y="335676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/>
          <p:cNvCxnSpPr>
            <a:endCxn id="59" idx="4"/>
          </p:cNvCxnSpPr>
          <p:nvPr/>
        </p:nvCxnSpPr>
        <p:spPr>
          <a:xfrm rot="5400000">
            <a:off x="3322629" y="2892421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e 60"/>
          <p:cNvSpPr/>
          <p:nvPr/>
        </p:nvSpPr>
        <p:spPr>
          <a:xfrm flipH="1" flipV="1">
            <a:off x="3714744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 flipH="1" flipV="1">
            <a:off x="2643174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149"/>
          <p:cNvGrpSpPr/>
          <p:nvPr/>
        </p:nvGrpSpPr>
        <p:grpSpPr>
          <a:xfrm rot="16200000" flipV="1">
            <a:off x="5357818" y="3429001"/>
            <a:ext cx="857257" cy="857256"/>
            <a:chOff x="2571736" y="3357562"/>
            <a:chExt cx="857257" cy="857256"/>
          </a:xfrm>
        </p:grpSpPr>
        <p:cxnSp>
          <p:nvCxnSpPr>
            <p:cNvPr id="151" name="Conector reto 150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ipse 151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152"/>
          <p:cNvGrpSpPr/>
          <p:nvPr/>
        </p:nvGrpSpPr>
        <p:grpSpPr>
          <a:xfrm rot="5400000">
            <a:off x="5357817" y="2571745"/>
            <a:ext cx="857257" cy="857256"/>
            <a:chOff x="2571736" y="3357562"/>
            <a:chExt cx="857257" cy="857256"/>
          </a:xfrm>
        </p:grpSpPr>
        <p:cxnSp>
          <p:nvCxnSpPr>
            <p:cNvPr id="154" name="Conector reto 153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Elipse 154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Grupo 155"/>
          <p:cNvGrpSpPr/>
          <p:nvPr/>
        </p:nvGrpSpPr>
        <p:grpSpPr>
          <a:xfrm rot="16200000">
            <a:off x="4500561" y="3429001"/>
            <a:ext cx="857257" cy="857256"/>
            <a:chOff x="2571736" y="3357562"/>
            <a:chExt cx="857257" cy="857256"/>
          </a:xfrm>
        </p:grpSpPr>
        <p:cxnSp>
          <p:nvCxnSpPr>
            <p:cNvPr id="157" name="Conector reto 156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ipse 157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9" name="Conector reto 158"/>
          <p:cNvCxnSpPr/>
          <p:nvPr/>
        </p:nvCxnSpPr>
        <p:spPr>
          <a:xfrm rot="16200000" flipH="1">
            <a:off x="5907604" y="2857496"/>
            <a:ext cx="21718" cy="1121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59"/>
          <p:cNvGrpSpPr/>
          <p:nvPr/>
        </p:nvGrpSpPr>
        <p:grpSpPr>
          <a:xfrm>
            <a:off x="4500562" y="2571744"/>
            <a:ext cx="857257" cy="857256"/>
            <a:chOff x="2571736" y="3357562"/>
            <a:chExt cx="857257" cy="857256"/>
          </a:xfrm>
        </p:grpSpPr>
        <p:cxnSp>
          <p:nvCxnSpPr>
            <p:cNvPr id="161" name="Conector reto 160"/>
            <p:cNvCxnSpPr/>
            <p:nvPr/>
          </p:nvCxnSpPr>
          <p:spPr>
            <a:xfrm>
              <a:off x="2643176" y="3429002"/>
              <a:ext cx="785817" cy="785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Elipse 161"/>
            <p:cNvSpPr/>
            <p:nvPr/>
          </p:nvSpPr>
          <p:spPr>
            <a:xfrm>
              <a:off x="2571736" y="3357562"/>
              <a:ext cx="142876" cy="14287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3" name="Elipse 162"/>
          <p:cNvSpPr/>
          <p:nvPr/>
        </p:nvSpPr>
        <p:spPr>
          <a:xfrm flipH="1" flipV="1">
            <a:off x="5286380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4" name="Conector reto 163"/>
          <p:cNvCxnSpPr>
            <a:endCxn id="163" idx="4"/>
          </p:cNvCxnSpPr>
          <p:nvPr/>
        </p:nvCxnSpPr>
        <p:spPr>
          <a:xfrm rot="5400000">
            <a:off x="4893471" y="3893347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Elipse 164"/>
          <p:cNvSpPr/>
          <p:nvPr/>
        </p:nvSpPr>
        <p:spPr>
          <a:xfrm flipH="1" flipV="1">
            <a:off x="5287174" y="335676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6" name="Conector reto 165"/>
          <p:cNvCxnSpPr>
            <a:endCxn id="165" idx="4"/>
          </p:cNvCxnSpPr>
          <p:nvPr/>
        </p:nvCxnSpPr>
        <p:spPr>
          <a:xfrm rot="5400000">
            <a:off x="4894265" y="2892421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Elipse 166"/>
          <p:cNvSpPr/>
          <p:nvPr/>
        </p:nvSpPr>
        <p:spPr>
          <a:xfrm flipH="1" flipV="1">
            <a:off x="5286380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Elipse 167"/>
          <p:cNvSpPr/>
          <p:nvPr/>
        </p:nvSpPr>
        <p:spPr>
          <a:xfrm flipH="1" flipV="1">
            <a:off x="6357950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Elipse 169"/>
          <p:cNvSpPr/>
          <p:nvPr/>
        </p:nvSpPr>
        <p:spPr>
          <a:xfrm flipH="1" flipV="1">
            <a:off x="4500562" y="335756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54"/>
          <p:cNvGrpSpPr/>
          <p:nvPr/>
        </p:nvGrpSpPr>
        <p:grpSpPr>
          <a:xfrm>
            <a:off x="2071670" y="5214950"/>
            <a:ext cx="5286412" cy="1214446"/>
            <a:chOff x="2071670" y="5214950"/>
            <a:chExt cx="5286412" cy="1214446"/>
          </a:xfrm>
        </p:grpSpPr>
        <p:grpSp>
          <p:nvGrpSpPr>
            <p:cNvPr id="14" name="Grupo 180"/>
            <p:cNvGrpSpPr/>
            <p:nvPr/>
          </p:nvGrpSpPr>
          <p:grpSpPr>
            <a:xfrm>
              <a:off x="2071670" y="5214950"/>
              <a:ext cx="4857784" cy="369332"/>
              <a:chOff x="2071670" y="5214950"/>
              <a:chExt cx="4857784" cy="369332"/>
            </a:xfrm>
          </p:grpSpPr>
          <p:sp>
            <p:nvSpPr>
              <p:cNvPr id="175" name="Elipse 174"/>
              <p:cNvSpPr/>
              <p:nvPr/>
            </p:nvSpPr>
            <p:spPr>
              <a:xfrm flipH="1" flipV="1">
                <a:off x="2071670" y="528638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8" name="CaixaDeTexto 177"/>
              <p:cNvSpPr txBox="1"/>
              <p:nvPr/>
            </p:nvSpPr>
            <p:spPr>
              <a:xfrm>
                <a:off x="2500298" y="5214950"/>
                <a:ext cx="4429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Aeroportos </a:t>
                </a:r>
                <a:r>
                  <a:rPr lang="pt-BR" i="1" dirty="0" smtClean="0"/>
                  <a:t>Hub</a:t>
                </a:r>
                <a:r>
                  <a:rPr lang="pt-BR" dirty="0" smtClean="0"/>
                  <a:t> de redes </a:t>
                </a:r>
                <a:r>
                  <a:rPr lang="pt-BR" i="1" dirty="0" err="1" smtClean="0"/>
                  <a:t>Hub-and-Spoke</a:t>
                </a:r>
                <a:endParaRPr lang="pt-BR" i="1" dirty="0"/>
              </a:p>
            </p:txBody>
          </p:sp>
        </p:grpSp>
        <p:grpSp>
          <p:nvGrpSpPr>
            <p:cNvPr id="15" name="Grupo 181"/>
            <p:cNvGrpSpPr/>
            <p:nvPr/>
          </p:nvGrpSpPr>
          <p:grpSpPr>
            <a:xfrm>
              <a:off x="2071670" y="5631436"/>
              <a:ext cx="5286412" cy="369332"/>
              <a:chOff x="2071670" y="5631436"/>
              <a:chExt cx="5286412" cy="369332"/>
            </a:xfrm>
          </p:grpSpPr>
          <p:sp>
            <p:nvSpPr>
              <p:cNvPr id="177" name="Elipse 176"/>
              <p:cNvSpPr/>
              <p:nvPr/>
            </p:nvSpPr>
            <p:spPr>
              <a:xfrm flipH="1" flipV="1">
                <a:off x="2071670" y="5786454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9" name="CaixaDeTexto 178"/>
              <p:cNvSpPr txBox="1"/>
              <p:nvPr/>
            </p:nvSpPr>
            <p:spPr>
              <a:xfrm>
                <a:off x="2500298" y="5631436"/>
                <a:ext cx="4857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Aeroportos </a:t>
                </a:r>
                <a:r>
                  <a:rPr lang="pt-BR" i="1" dirty="0" err="1" smtClean="0"/>
                  <a:t>Spokes</a:t>
                </a:r>
                <a:r>
                  <a:rPr lang="pt-BR" dirty="0" smtClean="0"/>
                  <a:t> de redes </a:t>
                </a:r>
                <a:r>
                  <a:rPr lang="pt-BR" i="1" dirty="0" err="1" smtClean="0"/>
                  <a:t>Hub-and-Spoke</a:t>
                </a:r>
                <a:endParaRPr lang="pt-BR" i="1" dirty="0"/>
              </a:p>
            </p:txBody>
          </p:sp>
        </p:grpSp>
        <p:grpSp>
          <p:nvGrpSpPr>
            <p:cNvPr id="16" name="Grupo 182"/>
            <p:cNvGrpSpPr/>
            <p:nvPr/>
          </p:nvGrpSpPr>
          <p:grpSpPr>
            <a:xfrm>
              <a:off x="2071670" y="6060064"/>
              <a:ext cx="4857784" cy="369332"/>
              <a:chOff x="2071670" y="6060064"/>
              <a:chExt cx="4857784" cy="369332"/>
            </a:xfrm>
          </p:grpSpPr>
          <p:sp>
            <p:nvSpPr>
              <p:cNvPr id="176" name="Elipse 175"/>
              <p:cNvSpPr/>
              <p:nvPr/>
            </p:nvSpPr>
            <p:spPr>
              <a:xfrm rot="16200000">
                <a:off x="2071670" y="6215082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0" name="CaixaDeTexto 179"/>
              <p:cNvSpPr txBox="1"/>
              <p:nvPr/>
            </p:nvSpPr>
            <p:spPr>
              <a:xfrm>
                <a:off x="2500298" y="6060064"/>
                <a:ext cx="4429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 err="1" smtClean="0"/>
                  <a:t>Spokes</a:t>
                </a:r>
                <a:r>
                  <a:rPr lang="pt-BR" dirty="0" smtClean="0"/>
                  <a:t> com alternativas de </a:t>
                </a:r>
                <a:r>
                  <a:rPr lang="pt-BR" i="1" dirty="0" smtClean="0"/>
                  <a:t>hubs</a:t>
                </a:r>
                <a:endParaRPr lang="pt-BR" i="1" dirty="0"/>
              </a:p>
            </p:txBody>
          </p:sp>
        </p:grpSp>
      </p:grpSp>
      <p:sp>
        <p:nvSpPr>
          <p:cNvPr id="185" name="Retângulo de cantos arredondados 184"/>
          <p:cNvSpPr/>
          <p:nvPr/>
        </p:nvSpPr>
        <p:spPr>
          <a:xfrm>
            <a:off x="2000232" y="1928802"/>
            <a:ext cx="5143536" cy="292895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6" name="CaixaDeTexto 185"/>
          <p:cNvSpPr txBox="1"/>
          <p:nvPr/>
        </p:nvSpPr>
        <p:spPr>
          <a:xfrm>
            <a:off x="1000100" y="150017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Dois Hubs competindo pelo tráfego de um subconjunto de aeroportos</a:t>
            </a:r>
            <a:endParaRPr lang="pt-BR" dirty="0"/>
          </a:p>
        </p:txBody>
      </p:sp>
      <p:sp>
        <p:nvSpPr>
          <p:cNvPr id="56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Complementariedade</a:t>
            </a:r>
            <a:r>
              <a:rPr lang="pt-BR" dirty="0" smtClean="0"/>
              <a:t> Inter-Hub</a:t>
            </a:r>
            <a:endParaRPr lang="pt-BR" dirty="0"/>
          </a:p>
        </p:txBody>
      </p:sp>
      <p:cxnSp>
        <p:nvCxnSpPr>
          <p:cNvPr id="171" name="Conector reto 170"/>
          <p:cNvCxnSpPr>
            <a:endCxn id="165" idx="6"/>
          </p:cNvCxnSpPr>
          <p:nvPr/>
        </p:nvCxnSpPr>
        <p:spPr>
          <a:xfrm>
            <a:off x="3786182" y="3407281"/>
            <a:ext cx="1500992" cy="20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/>
          <p:cNvCxnSpPr/>
          <p:nvPr/>
        </p:nvCxnSpPr>
        <p:spPr>
          <a:xfrm rot="16200000">
            <a:off x="3000365" y="3429001"/>
            <a:ext cx="785817" cy="785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ipse 119"/>
          <p:cNvSpPr/>
          <p:nvPr/>
        </p:nvSpPr>
        <p:spPr>
          <a:xfrm rot="16200000">
            <a:off x="2928926" y="414338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/>
          <p:cNvCxnSpPr/>
          <p:nvPr/>
        </p:nvCxnSpPr>
        <p:spPr>
          <a:xfrm rot="16200000" flipH="1">
            <a:off x="3286116" y="2857496"/>
            <a:ext cx="21718" cy="1121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3000366" y="2643184"/>
            <a:ext cx="785817" cy="785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2928926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 flipH="1" flipV="1">
            <a:off x="3714744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reto 57"/>
          <p:cNvCxnSpPr>
            <a:endCxn id="53" idx="4"/>
          </p:cNvCxnSpPr>
          <p:nvPr/>
        </p:nvCxnSpPr>
        <p:spPr>
          <a:xfrm rot="5400000">
            <a:off x="3321835" y="3893347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 flipH="1" flipV="1">
            <a:off x="3715538" y="335676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/>
          <p:cNvCxnSpPr>
            <a:endCxn id="59" idx="4"/>
          </p:cNvCxnSpPr>
          <p:nvPr/>
        </p:nvCxnSpPr>
        <p:spPr>
          <a:xfrm rot="5400000">
            <a:off x="3322629" y="2892421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e 60"/>
          <p:cNvSpPr/>
          <p:nvPr/>
        </p:nvSpPr>
        <p:spPr>
          <a:xfrm flipH="1" flipV="1">
            <a:off x="3714744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 flipH="1" flipV="1">
            <a:off x="2643174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1" name="Conector reto 150"/>
          <p:cNvCxnSpPr/>
          <p:nvPr/>
        </p:nvCxnSpPr>
        <p:spPr>
          <a:xfrm rot="16200000" flipV="1">
            <a:off x="5357818" y="3429001"/>
            <a:ext cx="785817" cy="785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ipse 151"/>
          <p:cNvSpPr/>
          <p:nvPr/>
        </p:nvSpPr>
        <p:spPr>
          <a:xfrm rot="16200000" flipV="1">
            <a:off x="6072199" y="414338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4" name="Conector reto 153"/>
          <p:cNvCxnSpPr/>
          <p:nvPr/>
        </p:nvCxnSpPr>
        <p:spPr>
          <a:xfrm rot="5400000">
            <a:off x="5357817" y="2643185"/>
            <a:ext cx="785817" cy="785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Elipse 154"/>
          <p:cNvSpPr/>
          <p:nvPr/>
        </p:nvSpPr>
        <p:spPr>
          <a:xfrm rot="5400000">
            <a:off x="6072198" y="2571745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9" name="Conector reto 158"/>
          <p:cNvCxnSpPr/>
          <p:nvPr/>
        </p:nvCxnSpPr>
        <p:spPr>
          <a:xfrm rot="16200000" flipH="1">
            <a:off x="5907604" y="2857496"/>
            <a:ext cx="21718" cy="1121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ipse 162"/>
          <p:cNvSpPr/>
          <p:nvPr/>
        </p:nvSpPr>
        <p:spPr>
          <a:xfrm flipH="1" flipV="1">
            <a:off x="5286380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4" name="Conector reto 163"/>
          <p:cNvCxnSpPr>
            <a:endCxn id="163" idx="4"/>
          </p:cNvCxnSpPr>
          <p:nvPr/>
        </p:nvCxnSpPr>
        <p:spPr>
          <a:xfrm rot="5400000">
            <a:off x="4893471" y="3893347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Elipse 164"/>
          <p:cNvSpPr/>
          <p:nvPr/>
        </p:nvSpPr>
        <p:spPr>
          <a:xfrm flipH="1" flipV="1">
            <a:off x="5287174" y="335676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6" name="Conector reto 165"/>
          <p:cNvCxnSpPr>
            <a:endCxn id="165" idx="4"/>
          </p:cNvCxnSpPr>
          <p:nvPr/>
        </p:nvCxnSpPr>
        <p:spPr>
          <a:xfrm rot="5400000">
            <a:off x="4894265" y="2892421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Elipse 166"/>
          <p:cNvSpPr/>
          <p:nvPr/>
        </p:nvSpPr>
        <p:spPr>
          <a:xfrm flipH="1" flipV="1">
            <a:off x="5286380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8" name="Elipse 167"/>
          <p:cNvSpPr/>
          <p:nvPr/>
        </p:nvSpPr>
        <p:spPr>
          <a:xfrm flipH="1" flipV="1">
            <a:off x="6357950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Retângulo de cantos arredondados 184"/>
          <p:cNvSpPr/>
          <p:nvPr/>
        </p:nvSpPr>
        <p:spPr>
          <a:xfrm>
            <a:off x="2000232" y="1928802"/>
            <a:ext cx="5143536" cy="292895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1285852" y="150017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Ex: Dois Hubs ligados por uma aliança de </a:t>
            </a:r>
            <a:r>
              <a:rPr lang="pt-BR" dirty="0" err="1" smtClean="0"/>
              <a:t>cias</a:t>
            </a:r>
            <a:r>
              <a:rPr lang="pt-BR" dirty="0" smtClean="0"/>
              <a:t> aéreas</a:t>
            </a:r>
            <a:endParaRPr lang="pt-BR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357554" y="45005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</a:t>
            </a:r>
            <a:endParaRPr lang="pt-BR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2643174" y="42862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2143108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2571736" y="221455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571868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5286380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K</a:t>
            </a:r>
            <a:endParaRPr lang="pt-BR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6286512" y="22738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</a:t>
            </a:r>
            <a:endParaRPr lang="pt-BR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6643702" y="32025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6286512" y="42741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</a:t>
            </a:r>
            <a:endParaRPr lang="pt-BR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5500694" y="44265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</a:t>
            </a:r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3857620" y="300037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</a:t>
            </a:r>
            <a:r>
              <a:rPr lang="pt-BR" baseline="-25000" dirty="0" err="1" smtClean="0"/>
              <a:t>1</a:t>
            </a:r>
            <a:endParaRPr lang="pt-BR" baseline="-25000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4929190" y="300037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</a:t>
            </a:r>
            <a:r>
              <a:rPr lang="pt-BR" baseline="-25000" dirty="0" err="1" smtClean="0"/>
              <a:t>2</a:t>
            </a:r>
            <a:endParaRPr lang="pt-BR" baseline="-25000" dirty="0"/>
          </a:p>
        </p:txBody>
      </p:sp>
      <p:grpSp>
        <p:nvGrpSpPr>
          <p:cNvPr id="4" name="Grupo 43"/>
          <p:cNvGrpSpPr/>
          <p:nvPr/>
        </p:nvGrpSpPr>
        <p:grpSpPr>
          <a:xfrm>
            <a:off x="500034" y="5214950"/>
            <a:ext cx="8501122" cy="1428760"/>
            <a:chOff x="500034" y="5214950"/>
            <a:chExt cx="8501122" cy="1428760"/>
          </a:xfrm>
        </p:grpSpPr>
        <p:sp>
          <p:nvSpPr>
            <p:cNvPr id="75" name="CaixaDeTexto 74"/>
            <p:cNvSpPr txBox="1"/>
            <p:nvPr/>
          </p:nvSpPr>
          <p:spPr>
            <a:xfrm>
              <a:off x="1357290" y="5214950"/>
              <a:ext cx="5572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/>
                <a:t>{</a:t>
              </a:r>
              <a:r>
                <a:rPr lang="pt-BR" dirty="0" err="1" smtClean="0"/>
                <a:t>H</a:t>
              </a:r>
              <a:r>
                <a:rPr lang="pt-BR" baseline="-25000" dirty="0" err="1" smtClean="0"/>
                <a:t>1</a:t>
              </a:r>
              <a:r>
                <a:rPr lang="pt-BR" dirty="0" smtClean="0"/>
                <a:t>, </a:t>
              </a:r>
              <a:r>
                <a:rPr lang="pt-BR" dirty="0" err="1" smtClean="0"/>
                <a:t>H</a:t>
              </a:r>
              <a:r>
                <a:rPr lang="pt-BR" baseline="-25000" dirty="0" err="1" smtClean="0"/>
                <a:t>2</a:t>
              </a:r>
              <a:r>
                <a:rPr lang="pt-BR" dirty="0" smtClean="0"/>
                <a:t>, A, B, C, D, E} operado pela Cia Aérea 1</a:t>
              </a:r>
              <a:endParaRPr lang="pt-BR" dirty="0"/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1928794" y="5559998"/>
              <a:ext cx="500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/>
                <a:t>{</a:t>
              </a:r>
              <a:r>
                <a:rPr lang="pt-BR" dirty="0" err="1" smtClean="0"/>
                <a:t>H</a:t>
              </a:r>
              <a:r>
                <a:rPr lang="pt-BR" baseline="-25000" dirty="0" err="1" smtClean="0"/>
                <a:t>2</a:t>
              </a:r>
              <a:r>
                <a:rPr lang="pt-BR" baseline="-25000" dirty="0" smtClean="0"/>
                <a:t> </a:t>
              </a:r>
              <a:r>
                <a:rPr lang="pt-BR" dirty="0" smtClean="0"/>
                <a:t>, F, G, I, J, K} operado pela Cia Aérea 2</a:t>
              </a:r>
              <a:endParaRPr lang="pt-BR" i="1" dirty="0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500034" y="6274378"/>
              <a:ext cx="8501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 smtClean="0"/>
                <a:t>Exs</a:t>
              </a:r>
              <a:r>
                <a:rPr lang="pt-BR" dirty="0" smtClean="0"/>
                <a:t>: Mercado Internacional com </a:t>
              </a:r>
              <a:r>
                <a:rPr lang="pt-BR" i="1" dirty="0" smtClean="0"/>
                <a:t>Gateways</a:t>
              </a:r>
              <a:r>
                <a:rPr lang="pt-BR" dirty="0" smtClean="0"/>
                <a:t>; Tronco-Alimentadoras, etc.</a:t>
              </a:r>
              <a:endParaRPr lang="pt-BR" dirty="0"/>
            </a:p>
          </p:txBody>
        </p:sp>
      </p:grpSp>
      <p:sp>
        <p:nvSpPr>
          <p:cNvPr id="45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i="1" dirty="0" smtClean="0"/>
              <a:t>Upstream</a:t>
            </a:r>
            <a:r>
              <a:rPr lang="pt-BR" sz="4000" dirty="0" smtClean="0"/>
              <a:t>: Fabricantes de Aeronaves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b="1" u="sng" dirty="0" smtClean="0"/>
              <a:t>Interação com a Indústria Aeronáutica Nacional</a:t>
            </a:r>
          </a:p>
          <a:p>
            <a:pPr eaLnBrk="1" hangingPunct="1"/>
            <a:r>
              <a:rPr lang="pt-BR" sz="2400" dirty="0" smtClean="0"/>
              <a:t>o transporte aéreo nacional é um mercado para a inserção de aeronaves e tecnologia produzidas pela Embraer, tendo, portanto, razoável potencial de encadeamento para trás.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0788" y="3714750"/>
            <a:ext cx="4295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CaixaDeTexto 9"/>
          <p:cNvSpPr txBox="1">
            <a:spLocks noChangeArrowheads="1"/>
          </p:cNvSpPr>
          <p:nvPr/>
        </p:nvSpPr>
        <p:spPr bwMode="auto">
          <a:xfrm>
            <a:off x="8501063" y="6270625"/>
            <a:ext cx="500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/86</a:t>
            </a:r>
          </a:p>
        </p:txBody>
      </p:sp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i="1" dirty="0" smtClean="0"/>
              <a:t>Upstream</a:t>
            </a:r>
            <a:r>
              <a:rPr lang="pt-BR" sz="4000" dirty="0" smtClean="0"/>
              <a:t>: Formação de RH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b="1" u="sng" dirty="0" smtClean="0"/>
              <a:t>Qualificação da </a:t>
            </a:r>
            <a:r>
              <a:rPr lang="pt-BR" b="1" u="sng" dirty="0" err="1" smtClean="0"/>
              <a:t>Mão-de-Obra</a:t>
            </a:r>
            <a:endParaRPr lang="pt-BR" b="1" u="sng" dirty="0" smtClean="0"/>
          </a:p>
          <a:p>
            <a:pPr eaLnBrk="1" hangingPunct="1"/>
            <a:r>
              <a:rPr lang="pt-BR" sz="2400" dirty="0" smtClean="0"/>
              <a:t>por ter tecnologia capital-intensiva, trata-se de um setor que demanda mão-de-obra altamente qualificada (pilotos, engenheiros, pessoal de manutenção, etc.)</a:t>
            </a:r>
          </a:p>
          <a:p>
            <a:pPr eaLnBrk="1" hangingPunct="1"/>
            <a:r>
              <a:rPr lang="pt-BR" sz="2400" dirty="0" smtClean="0"/>
              <a:t>necessita de uma estrutura permanente de geração e qualificação de pessoal; </a:t>
            </a:r>
          </a:p>
          <a:p>
            <a:pPr eaLnBrk="1" hangingPunct="1"/>
            <a:r>
              <a:rPr lang="pt-BR" sz="2400" dirty="0" smtClean="0"/>
              <a:t>condições de atender à demanda crescente dos Estados Unidos (o país com o maior tráfego aéreo do mundo) por estrutura de qualificação da sua própria mão-de-obra.</a:t>
            </a:r>
          </a:p>
          <a:p>
            <a:pPr eaLnBrk="1" hangingPunct="1"/>
            <a:r>
              <a:rPr lang="pt-BR" sz="2400" dirty="0" smtClean="0"/>
              <a:t>O poder de barganha dos sindicatos é uma questão relevante na determinação da produtividade do setor</a:t>
            </a:r>
          </a:p>
        </p:txBody>
      </p:sp>
      <p:sp>
        <p:nvSpPr>
          <p:cNvPr id="51205" name="CaixaDeTexto 7"/>
          <p:cNvSpPr txBox="1">
            <a:spLocks noChangeArrowheads="1"/>
          </p:cNvSpPr>
          <p:nvPr/>
        </p:nvSpPr>
        <p:spPr bwMode="auto">
          <a:xfrm>
            <a:off x="8501063" y="6270625"/>
            <a:ext cx="500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/86</a:t>
            </a:r>
          </a:p>
        </p:txBody>
      </p:sp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D532E-9B1C-4B78-A797-A08C6439B946}" type="slidenum"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/46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80486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do </a:t>
            </a:r>
            <a:r>
              <a:rPr lang="pt-BR" dirty="0" err="1" smtClean="0"/>
              <a:t>Traer</a:t>
            </a:r>
            <a:r>
              <a:rPr lang="pt-BR" dirty="0" smtClean="0"/>
              <a:t> na Economia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555751"/>
            <a:ext cx="8229600" cy="2016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dirty="0" smtClean="0"/>
              <a:t>O transporte aéreo é um setor que demanda</a:t>
            </a:r>
            <a:br>
              <a:rPr lang="pt-BR" sz="2300" dirty="0" smtClean="0"/>
            </a:br>
            <a:r>
              <a:rPr lang="pt-BR" sz="2300" dirty="0" smtClean="0"/>
              <a:t>fortemente infra-estrutura (da mesma forma que outros setores regulados, como telecomunicações e energia elétrica)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dirty="0" smtClean="0"/>
              <a:t>Classificado no Setor de Serviços, é “produção” e não “infra”.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u="sng" dirty="0" err="1" smtClean="0"/>
              <a:t>Infra-estrutura</a:t>
            </a:r>
            <a:r>
              <a:rPr lang="pt-BR" sz="2300" u="sng" dirty="0" smtClean="0"/>
              <a:t> básica</a:t>
            </a:r>
            <a:r>
              <a:rPr lang="pt-BR" sz="2300" dirty="0" smtClean="0"/>
              <a:t> do transporte aéreo.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39827" y="4143380"/>
            <a:ext cx="7489825" cy="2519362"/>
            <a:chOff x="385" y="2115"/>
            <a:chExt cx="4718" cy="1587"/>
          </a:xfrm>
        </p:grpSpPr>
        <p:pic>
          <p:nvPicPr>
            <p:cNvPr id="16390" name="Picture 9" descr="AT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2115"/>
              <a:ext cx="2193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11" descr="airport-denver-photo20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2115"/>
              <a:ext cx="1996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O Setor de Transportes na Economia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714488"/>
            <a:ext cx="7920037" cy="4929187"/>
          </a:xfrm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43240" y="14859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Verdana" pitchFamily="34" charset="0"/>
              </a:rPr>
              <a:t>Em % do PIB</a:t>
            </a:r>
          </a:p>
        </p:txBody>
      </p:sp>
      <p:sp>
        <p:nvSpPr>
          <p:cNvPr id="17414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35771" y="2643182"/>
            <a:ext cx="936625" cy="328614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>
              <a:latin typeface="Tw Cen MT" pitchFamily="34" charset="0"/>
            </a:endParaRP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6513" y="5734050"/>
            <a:ext cx="1150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>
                <a:latin typeface="Verdana" pitchFamily="34" charset="0"/>
              </a:rPr>
              <a:t>Fonte: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Sistema de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Ctas.Nacs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 IBGE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 Setor de Transportes na Economia</a:t>
            </a:r>
            <a:endParaRPr lang="pt-BR" sz="4000" dirty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6709" y="1600200"/>
            <a:ext cx="7225531" cy="4495800"/>
          </a:xfrm>
        </p:spPr>
      </p:pic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142852"/>
            <a:ext cx="8153400" cy="99060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Setor de Transportes na Economia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6709" y="1600200"/>
            <a:ext cx="7225531" cy="4495800"/>
          </a:xfrm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1406" y="5964261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dirty="0">
                <a:latin typeface="Verdana" pitchFamily="34" charset="0"/>
              </a:rPr>
              <a:t>Fonte:</a:t>
            </a:r>
            <a:br>
              <a:rPr lang="pt-BR" sz="1200" dirty="0">
                <a:latin typeface="Verdana" pitchFamily="34" charset="0"/>
              </a:rPr>
            </a:br>
            <a:r>
              <a:rPr lang="pt-BR" sz="1200" dirty="0">
                <a:latin typeface="Verdana" pitchFamily="34" charset="0"/>
              </a:rPr>
              <a:t>Sistema de</a:t>
            </a:r>
            <a:br>
              <a:rPr lang="pt-BR" sz="1200" dirty="0">
                <a:latin typeface="Verdana" pitchFamily="34" charset="0"/>
              </a:rPr>
            </a:br>
            <a:r>
              <a:rPr lang="pt-BR" sz="1200" dirty="0" err="1">
                <a:latin typeface="Verdana" pitchFamily="34" charset="0"/>
              </a:rPr>
              <a:t>Ctas</a:t>
            </a:r>
            <a:r>
              <a:rPr lang="pt-BR" sz="1200" dirty="0">
                <a:latin typeface="Verdana" pitchFamily="34" charset="0"/>
              </a:rPr>
              <a:t>.</a:t>
            </a:r>
            <a:r>
              <a:rPr lang="pt-BR" sz="1200" dirty="0" err="1">
                <a:latin typeface="Verdana" pitchFamily="34" charset="0"/>
              </a:rPr>
              <a:t>Nacs</a:t>
            </a:r>
            <a:r>
              <a:rPr lang="pt-BR" sz="1200" dirty="0">
                <a:latin typeface="Verdana" pitchFamily="34" charset="0"/>
              </a:rPr>
              <a:t/>
            </a:r>
            <a:br>
              <a:rPr lang="pt-BR" sz="1200" dirty="0">
                <a:latin typeface="Verdana" pitchFamily="34" charset="0"/>
              </a:rPr>
            </a:br>
            <a:r>
              <a:rPr lang="pt-BR" sz="1200" dirty="0">
                <a:latin typeface="Verdana" pitchFamily="34" charset="0"/>
              </a:rPr>
              <a:t> IBGE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095656" y="6553224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>
                <a:latin typeface="Verdana" pitchFamily="34" charset="0"/>
              </a:rPr>
              <a:t>Em % do PIB de Serviços</a:t>
            </a: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4914" y="5964261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>
                <a:latin typeface="Verdana" pitchFamily="34" charset="0"/>
              </a:rPr>
              <a:t>Fonte: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Sistema de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Ctas.Nacs</a:t>
            </a:r>
            <a:br>
              <a:rPr lang="pt-BR" sz="1200">
                <a:latin typeface="Verdana" pitchFamily="34" charset="0"/>
              </a:rPr>
            </a:br>
            <a:r>
              <a:rPr lang="pt-BR" sz="1200">
                <a:latin typeface="Verdana" pitchFamily="34" charset="0"/>
              </a:rPr>
              <a:t> IBGE</a:t>
            </a:r>
          </a:p>
        </p:txBody>
      </p:sp>
      <p:sp>
        <p:nvSpPr>
          <p:cNvPr id="1686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142852"/>
            <a:ext cx="8153400" cy="99060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Setor de Transportes na Economia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76709" y="1600200"/>
            <a:ext cx="7225531" cy="4495800"/>
          </a:xfrm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751155" y="6481786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latin typeface="Verdana" pitchFamily="34" charset="0"/>
              </a:rPr>
              <a:t>Em % do PIB de Serviços</a:t>
            </a:r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04D532E-9B1C-4B78-A797-A08C6439B946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/46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1655</Words>
  <Application>Microsoft Office PowerPoint</Application>
  <PresentationFormat>Apresentação na tela (4:3)</PresentationFormat>
  <Paragraphs>276</Paragraphs>
  <Slides>47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Mediano</vt:lpstr>
      <vt:lpstr>Regulação no Transporte Aéreo</vt:lpstr>
      <vt:lpstr>Características Econômicas do Transporte Aéreo</vt:lpstr>
      <vt:lpstr>Importância do Traer na Economia</vt:lpstr>
      <vt:lpstr>Importância do Traer na Economia</vt:lpstr>
      <vt:lpstr>Importância do Traer na Economia</vt:lpstr>
      <vt:lpstr>O Setor de Transportes na Economia</vt:lpstr>
      <vt:lpstr>O Setor de Transportes na Economia</vt:lpstr>
      <vt:lpstr>O Setor de Transportes na Economia</vt:lpstr>
      <vt:lpstr>O Setor de Transportes na Economia</vt:lpstr>
      <vt:lpstr>O Setor de Transportes na Economia</vt:lpstr>
      <vt:lpstr>O Setor de Transportes na Economia</vt:lpstr>
      <vt:lpstr>Participação do Traer na Economia</vt:lpstr>
      <vt:lpstr>Slide 13</vt:lpstr>
      <vt:lpstr>Slide 14</vt:lpstr>
      <vt:lpstr>Slide 15</vt:lpstr>
      <vt:lpstr>Traer e o Crescimento Econômico</vt:lpstr>
      <vt:lpstr>Impactos no Crescimento Econômico</vt:lpstr>
      <vt:lpstr>Evolução do Crescimento do Traer</vt:lpstr>
      <vt:lpstr>O Traer e a Geração de Investimentos</vt:lpstr>
      <vt:lpstr>O Traer e a Geração de Investimentos</vt:lpstr>
      <vt:lpstr>Os Preços das Passagens Aéreas</vt:lpstr>
      <vt:lpstr>Slide 22</vt:lpstr>
      <vt:lpstr>Slide 23</vt:lpstr>
      <vt:lpstr>Slide 24</vt:lpstr>
      <vt:lpstr>Características Econômicas do Transporte Aéreo</vt:lpstr>
      <vt:lpstr>Alavancagens na Cadeia Produtiva</vt:lpstr>
      <vt:lpstr>Cadeia Produtiva do Traer</vt:lpstr>
      <vt:lpstr>Downstream: Turismo</vt:lpstr>
      <vt:lpstr>Slide 29</vt:lpstr>
      <vt:lpstr>Slide 30</vt:lpstr>
      <vt:lpstr>Slide 31</vt:lpstr>
      <vt:lpstr>Slide 32</vt:lpstr>
      <vt:lpstr>Slide 33</vt:lpstr>
      <vt:lpstr>Upstream: Infra-Estrutura</vt:lpstr>
      <vt:lpstr>Slide 35</vt:lpstr>
      <vt:lpstr>Upstream: Infra-Estrutura</vt:lpstr>
      <vt:lpstr>FC – Rede “Fully Connected”</vt:lpstr>
      <vt:lpstr>HS – Rede Hub &amp; Spoke</vt:lpstr>
      <vt:lpstr>HS – Rede Hub &amp; Spoke</vt:lpstr>
      <vt:lpstr>HS – Rede Hub &amp; Spoke</vt:lpstr>
      <vt:lpstr>Rede “Tour”</vt:lpstr>
      <vt:lpstr>Rede “Tour” Híbrida (com Hub)</vt:lpstr>
      <vt:lpstr>Competição Inter-hub</vt:lpstr>
      <vt:lpstr>Complementariedade Inter-Hub</vt:lpstr>
      <vt:lpstr>Upstream: Fabricantes de Aeronaves</vt:lpstr>
      <vt:lpstr>Upstream: Formação de RH</vt:lpstr>
      <vt:lpstr>Obrigado!</vt:lpstr>
    </vt:vector>
  </TitlesOfParts>
  <Company>laptop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IT-201 Análise de mercado em transportes e infra-estrutura</dc:title>
  <dc:creator>avmo</dc:creator>
  <cp:lastModifiedBy>avmo</cp:lastModifiedBy>
  <cp:revision>61</cp:revision>
  <dcterms:created xsi:type="dcterms:W3CDTF">2008-07-28T14:25:52Z</dcterms:created>
  <dcterms:modified xsi:type="dcterms:W3CDTF">2008-08-19T03:30:49Z</dcterms:modified>
</cp:coreProperties>
</file>