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346" r:id="rId3"/>
    <p:sldId id="350" r:id="rId4"/>
    <p:sldId id="261" r:id="rId5"/>
    <p:sldId id="328" r:id="rId6"/>
    <p:sldId id="288" r:id="rId7"/>
    <p:sldId id="293" r:id="rId8"/>
    <p:sldId id="289" r:id="rId9"/>
    <p:sldId id="290" r:id="rId10"/>
    <p:sldId id="351" r:id="rId11"/>
    <p:sldId id="307" r:id="rId12"/>
    <p:sldId id="267" r:id="rId13"/>
    <p:sldId id="308" r:id="rId14"/>
    <p:sldId id="330" r:id="rId15"/>
    <p:sldId id="331" r:id="rId16"/>
    <p:sldId id="329" r:id="rId17"/>
    <p:sldId id="347" r:id="rId18"/>
    <p:sldId id="348" r:id="rId19"/>
    <p:sldId id="349" r:id="rId20"/>
    <p:sldId id="280" r:id="rId21"/>
    <p:sldId id="332" r:id="rId22"/>
    <p:sldId id="277" r:id="rId23"/>
    <p:sldId id="334" r:id="rId24"/>
    <p:sldId id="312" r:id="rId25"/>
    <p:sldId id="311" r:id="rId26"/>
    <p:sldId id="313" r:id="rId27"/>
    <p:sldId id="352" r:id="rId28"/>
    <p:sldId id="356" r:id="rId29"/>
    <p:sldId id="337" r:id="rId30"/>
    <p:sldId id="353" r:id="rId31"/>
    <p:sldId id="263" r:id="rId32"/>
    <p:sldId id="265" r:id="rId33"/>
    <p:sldId id="336" r:id="rId34"/>
    <p:sldId id="354" r:id="rId35"/>
    <p:sldId id="287" r:id="rId36"/>
    <p:sldId id="319" r:id="rId37"/>
    <p:sldId id="320" r:id="rId38"/>
    <p:sldId id="355" r:id="rId39"/>
    <p:sldId id="324" r:id="rId40"/>
    <p:sldId id="297" r:id="rId41"/>
    <p:sldId id="322" r:id="rId42"/>
    <p:sldId id="321" r:id="rId43"/>
    <p:sldId id="344" r:id="rId44"/>
    <p:sldId id="345" r:id="rId4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B6D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462"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10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C0A93B-564F-447A-BE5A-615F36C7AEF6}" type="doc">
      <dgm:prSet loTypeId="urn:microsoft.com/office/officeart/2005/8/layout/cycle1" loCatId="cycle" qsTypeId="urn:microsoft.com/office/officeart/2005/8/quickstyle/3d1" qsCatId="3D" csTypeId="urn:microsoft.com/office/officeart/2005/8/colors/accent1_2" csCatId="accent1" phldr="1"/>
      <dgm:spPr/>
      <dgm:t>
        <a:bodyPr/>
        <a:lstStyle/>
        <a:p>
          <a:endParaRPr lang="pt-BR"/>
        </a:p>
      </dgm:t>
    </dgm:pt>
    <dgm:pt modelId="{17C2952C-B775-4E48-A73F-08DBB8F7F6AA}">
      <dgm:prSet phldrT="[Texto]"/>
      <dgm:spPr/>
      <dgm:t>
        <a:bodyPr/>
        <a:lstStyle/>
        <a:p>
          <a:r>
            <a:rPr lang="pt-BR" dirty="0" smtClean="0"/>
            <a:t>Regulador</a:t>
          </a:r>
          <a:endParaRPr lang="pt-BR" dirty="0"/>
        </a:p>
      </dgm:t>
    </dgm:pt>
    <dgm:pt modelId="{57C0D89F-FE5A-4F7A-9498-1EB9237E4CB7}" type="parTrans" cxnId="{D10E504B-649E-474A-B401-E52ECCF396B5}">
      <dgm:prSet/>
      <dgm:spPr/>
      <dgm:t>
        <a:bodyPr/>
        <a:lstStyle/>
        <a:p>
          <a:endParaRPr lang="pt-BR"/>
        </a:p>
      </dgm:t>
    </dgm:pt>
    <dgm:pt modelId="{D10331C9-EEF2-495A-BA04-09FC4FB8C915}" type="sibTrans" cxnId="{D10E504B-649E-474A-B401-E52ECCF396B5}">
      <dgm:prSet/>
      <dgm:spPr/>
      <dgm:t>
        <a:bodyPr/>
        <a:lstStyle/>
        <a:p>
          <a:endParaRPr lang="pt-BR"/>
        </a:p>
      </dgm:t>
    </dgm:pt>
    <dgm:pt modelId="{1E51FCD6-D56B-4EC0-BB1A-C642BD28ED74}">
      <dgm:prSet phldrT="[Texto]"/>
      <dgm:spPr/>
      <dgm:t>
        <a:bodyPr/>
        <a:lstStyle/>
        <a:p>
          <a:r>
            <a:rPr lang="pt-BR" dirty="0" smtClean="0"/>
            <a:t>Incentivos dos Regulados</a:t>
          </a:r>
          <a:endParaRPr lang="pt-BR" dirty="0"/>
        </a:p>
      </dgm:t>
    </dgm:pt>
    <dgm:pt modelId="{3F6DFD32-D8AA-4ECA-B2FD-C81278C9EB6C}" type="parTrans" cxnId="{4B2C7396-13C4-44D7-AF2F-67002E3C1ED4}">
      <dgm:prSet/>
      <dgm:spPr/>
      <dgm:t>
        <a:bodyPr/>
        <a:lstStyle/>
        <a:p>
          <a:endParaRPr lang="pt-BR"/>
        </a:p>
      </dgm:t>
    </dgm:pt>
    <dgm:pt modelId="{A98AE970-9FBA-4C47-8EAD-F828C7DD9E8A}" type="sibTrans" cxnId="{4B2C7396-13C4-44D7-AF2F-67002E3C1ED4}">
      <dgm:prSet/>
      <dgm:spPr/>
      <dgm:t>
        <a:bodyPr/>
        <a:lstStyle/>
        <a:p>
          <a:endParaRPr lang="pt-BR"/>
        </a:p>
      </dgm:t>
    </dgm:pt>
    <dgm:pt modelId="{14F11F13-2300-4BB0-BEF6-E356D2653E3C}">
      <dgm:prSet phldrT="[Texto]"/>
      <dgm:spPr/>
      <dgm:t>
        <a:bodyPr/>
        <a:lstStyle/>
        <a:p>
          <a:r>
            <a:rPr lang="pt-BR" dirty="0" smtClean="0"/>
            <a:t>Comportamento dos Regulados</a:t>
          </a:r>
          <a:endParaRPr lang="pt-BR" dirty="0"/>
        </a:p>
      </dgm:t>
    </dgm:pt>
    <dgm:pt modelId="{BDAB28D0-9E4D-4148-81FB-422AA301D9FA}" type="parTrans" cxnId="{4F48E703-396C-4762-B8BC-FF1E0A46F942}">
      <dgm:prSet/>
      <dgm:spPr/>
      <dgm:t>
        <a:bodyPr/>
        <a:lstStyle/>
        <a:p>
          <a:endParaRPr lang="pt-BR"/>
        </a:p>
      </dgm:t>
    </dgm:pt>
    <dgm:pt modelId="{EBEF3312-B440-4F91-B40F-02FE9DB01BBA}" type="sibTrans" cxnId="{4F48E703-396C-4762-B8BC-FF1E0A46F942}">
      <dgm:prSet/>
      <dgm:spPr/>
      <dgm:t>
        <a:bodyPr/>
        <a:lstStyle/>
        <a:p>
          <a:endParaRPr lang="pt-BR"/>
        </a:p>
      </dgm:t>
    </dgm:pt>
    <dgm:pt modelId="{4FF19F50-F17E-4D90-8A50-AE89985DB439}">
      <dgm:prSet phldrT="[Texto]"/>
      <dgm:spPr/>
      <dgm:t>
        <a:bodyPr/>
        <a:lstStyle/>
        <a:p>
          <a:r>
            <a:rPr lang="pt-BR" dirty="0" smtClean="0"/>
            <a:t>Variáveis </a:t>
          </a:r>
          <a:r>
            <a:rPr lang="pt-BR" dirty="0" smtClean="0"/>
            <a:t>de Mercado</a:t>
          </a:r>
          <a:endParaRPr lang="pt-BR" dirty="0"/>
        </a:p>
      </dgm:t>
    </dgm:pt>
    <dgm:pt modelId="{85A2C7EC-133A-4BE5-B6CE-94B28CFE9830}" type="parTrans" cxnId="{5FDE38C3-E79A-45E3-9F90-6A5DF3E9535A}">
      <dgm:prSet/>
      <dgm:spPr/>
      <dgm:t>
        <a:bodyPr/>
        <a:lstStyle/>
        <a:p>
          <a:endParaRPr lang="pt-BR"/>
        </a:p>
      </dgm:t>
    </dgm:pt>
    <dgm:pt modelId="{0946659F-2A81-4745-ABB6-B8B543664E39}" type="sibTrans" cxnId="{5FDE38C3-E79A-45E3-9F90-6A5DF3E9535A}">
      <dgm:prSet/>
      <dgm:spPr/>
      <dgm:t>
        <a:bodyPr/>
        <a:lstStyle/>
        <a:p>
          <a:endParaRPr lang="pt-BR"/>
        </a:p>
      </dgm:t>
    </dgm:pt>
    <dgm:pt modelId="{3F5BAEDA-9D0F-4C05-BFE5-77E05B10D3C6}">
      <dgm:prSet phldrT="[Texto]"/>
      <dgm:spPr/>
      <dgm:t>
        <a:bodyPr/>
        <a:lstStyle/>
        <a:p>
          <a:r>
            <a:rPr lang="pt-BR" smtClean="0"/>
            <a:t>Resultados de Mercado</a:t>
          </a:r>
          <a:endParaRPr lang="pt-BR" dirty="0"/>
        </a:p>
      </dgm:t>
    </dgm:pt>
    <dgm:pt modelId="{5FE5C164-885C-4373-AFCC-5D6F3977763F}" type="parTrans" cxnId="{FE85992E-39FF-468D-A898-48EB4B8DB473}">
      <dgm:prSet/>
      <dgm:spPr/>
      <dgm:t>
        <a:bodyPr/>
        <a:lstStyle/>
        <a:p>
          <a:endParaRPr lang="pt-BR"/>
        </a:p>
      </dgm:t>
    </dgm:pt>
    <dgm:pt modelId="{C17FF705-BE8B-4D81-AA0A-55990E661CA8}" type="sibTrans" cxnId="{FE85992E-39FF-468D-A898-48EB4B8DB473}">
      <dgm:prSet/>
      <dgm:spPr/>
      <dgm:t>
        <a:bodyPr/>
        <a:lstStyle/>
        <a:p>
          <a:endParaRPr lang="pt-BR"/>
        </a:p>
      </dgm:t>
    </dgm:pt>
    <dgm:pt modelId="{B217A7ED-DAA0-492E-B9E6-84DD9BB489BD}" type="pres">
      <dgm:prSet presAssocID="{46C0A93B-564F-447A-BE5A-615F36C7AEF6}" presName="cycle" presStyleCnt="0">
        <dgm:presLayoutVars>
          <dgm:dir/>
          <dgm:resizeHandles val="exact"/>
        </dgm:presLayoutVars>
      </dgm:prSet>
      <dgm:spPr/>
      <dgm:t>
        <a:bodyPr/>
        <a:lstStyle/>
        <a:p>
          <a:endParaRPr lang="pt-BR"/>
        </a:p>
      </dgm:t>
    </dgm:pt>
    <dgm:pt modelId="{1DFB0D37-6346-463F-BDED-DDC6125D8EF5}" type="pres">
      <dgm:prSet presAssocID="{17C2952C-B775-4E48-A73F-08DBB8F7F6AA}" presName="dummy" presStyleCnt="0"/>
      <dgm:spPr/>
    </dgm:pt>
    <dgm:pt modelId="{F489BDD0-6BDD-43FC-B02E-2C3C244AB510}" type="pres">
      <dgm:prSet presAssocID="{17C2952C-B775-4E48-A73F-08DBB8F7F6AA}" presName="node" presStyleLbl="revTx" presStyleIdx="0" presStyleCnt="5">
        <dgm:presLayoutVars>
          <dgm:bulletEnabled val="1"/>
        </dgm:presLayoutVars>
      </dgm:prSet>
      <dgm:spPr/>
      <dgm:t>
        <a:bodyPr/>
        <a:lstStyle/>
        <a:p>
          <a:endParaRPr lang="pt-BR"/>
        </a:p>
      </dgm:t>
    </dgm:pt>
    <dgm:pt modelId="{8A86E568-8C6D-4FC2-A162-B4023AA42B16}" type="pres">
      <dgm:prSet presAssocID="{D10331C9-EEF2-495A-BA04-09FC4FB8C915}" presName="sibTrans" presStyleLbl="node1" presStyleIdx="0" presStyleCnt="5"/>
      <dgm:spPr/>
      <dgm:t>
        <a:bodyPr/>
        <a:lstStyle/>
        <a:p>
          <a:endParaRPr lang="pt-BR"/>
        </a:p>
      </dgm:t>
    </dgm:pt>
    <dgm:pt modelId="{F4C375F1-F735-4058-B427-5A5153222F08}" type="pres">
      <dgm:prSet presAssocID="{1E51FCD6-D56B-4EC0-BB1A-C642BD28ED74}" presName="dummy" presStyleCnt="0"/>
      <dgm:spPr/>
    </dgm:pt>
    <dgm:pt modelId="{A8E76D48-9AAB-40DA-B9F3-205493F1EE60}" type="pres">
      <dgm:prSet presAssocID="{1E51FCD6-D56B-4EC0-BB1A-C642BD28ED74}" presName="node" presStyleLbl="revTx" presStyleIdx="1" presStyleCnt="5">
        <dgm:presLayoutVars>
          <dgm:bulletEnabled val="1"/>
        </dgm:presLayoutVars>
      </dgm:prSet>
      <dgm:spPr/>
      <dgm:t>
        <a:bodyPr/>
        <a:lstStyle/>
        <a:p>
          <a:endParaRPr lang="pt-BR"/>
        </a:p>
      </dgm:t>
    </dgm:pt>
    <dgm:pt modelId="{93BA7B80-3481-45CD-8CC9-2A66EFDB2755}" type="pres">
      <dgm:prSet presAssocID="{A98AE970-9FBA-4C47-8EAD-F828C7DD9E8A}" presName="sibTrans" presStyleLbl="node1" presStyleIdx="1" presStyleCnt="5"/>
      <dgm:spPr/>
      <dgm:t>
        <a:bodyPr/>
        <a:lstStyle/>
        <a:p>
          <a:endParaRPr lang="pt-BR"/>
        </a:p>
      </dgm:t>
    </dgm:pt>
    <dgm:pt modelId="{5CDCBD22-01E1-4AA1-808D-5FAABCA4424E}" type="pres">
      <dgm:prSet presAssocID="{14F11F13-2300-4BB0-BEF6-E356D2653E3C}" presName="dummy" presStyleCnt="0"/>
      <dgm:spPr/>
    </dgm:pt>
    <dgm:pt modelId="{763B277E-3937-4492-91FA-7B1F3409BB91}" type="pres">
      <dgm:prSet presAssocID="{14F11F13-2300-4BB0-BEF6-E356D2653E3C}" presName="node" presStyleLbl="revTx" presStyleIdx="2" presStyleCnt="5">
        <dgm:presLayoutVars>
          <dgm:bulletEnabled val="1"/>
        </dgm:presLayoutVars>
      </dgm:prSet>
      <dgm:spPr/>
      <dgm:t>
        <a:bodyPr/>
        <a:lstStyle/>
        <a:p>
          <a:endParaRPr lang="pt-BR"/>
        </a:p>
      </dgm:t>
    </dgm:pt>
    <dgm:pt modelId="{D64DD7E3-0037-4175-9AE9-DD6E1D5F5695}" type="pres">
      <dgm:prSet presAssocID="{EBEF3312-B440-4F91-B40F-02FE9DB01BBA}" presName="sibTrans" presStyleLbl="node1" presStyleIdx="2" presStyleCnt="5"/>
      <dgm:spPr/>
      <dgm:t>
        <a:bodyPr/>
        <a:lstStyle/>
        <a:p>
          <a:endParaRPr lang="pt-BR"/>
        </a:p>
      </dgm:t>
    </dgm:pt>
    <dgm:pt modelId="{80553E5B-7531-40B8-8CF4-C5ADD0F8E537}" type="pres">
      <dgm:prSet presAssocID="{4FF19F50-F17E-4D90-8A50-AE89985DB439}" presName="dummy" presStyleCnt="0"/>
      <dgm:spPr/>
    </dgm:pt>
    <dgm:pt modelId="{3519C6B4-9B26-4CD1-AFA3-83F5557E394F}" type="pres">
      <dgm:prSet presAssocID="{4FF19F50-F17E-4D90-8A50-AE89985DB439}" presName="node" presStyleLbl="revTx" presStyleIdx="3" presStyleCnt="5">
        <dgm:presLayoutVars>
          <dgm:bulletEnabled val="1"/>
        </dgm:presLayoutVars>
      </dgm:prSet>
      <dgm:spPr/>
      <dgm:t>
        <a:bodyPr/>
        <a:lstStyle/>
        <a:p>
          <a:endParaRPr lang="pt-BR"/>
        </a:p>
      </dgm:t>
    </dgm:pt>
    <dgm:pt modelId="{E740A5E6-D3B7-4CEB-B4B0-496A83C866DA}" type="pres">
      <dgm:prSet presAssocID="{0946659F-2A81-4745-ABB6-B8B543664E39}" presName="sibTrans" presStyleLbl="node1" presStyleIdx="3" presStyleCnt="5"/>
      <dgm:spPr/>
      <dgm:t>
        <a:bodyPr/>
        <a:lstStyle/>
        <a:p>
          <a:endParaRPr lang="pt-BR"/>
        </a:p>
      </dgm:t>
    </dgm:pt>
    <dgm:pt modelId="{32EE0324-1291-47A3-A229-7107209908E5}" type="pres">
      <dgm:prSet presAssocID="{3F5BAEDA-9D0F-4C05-BFE5-77E05B10D3C6}" presName="dummy" presStyleCnt="0"/>
      <dgm:spPr/>
    </dgm:pt>
    <dgm:pt modelId="{29C301B9-2E35-42C2-957F-4F01497D9B20}" type="pres">
      <dgm:prSet presAssocID="{3F5BAEDA-9D0F-4C05-BFE5-77E05B10D3C6}" presName="node" presStyleLbl="revTx" presStyleIdx="4" presStyleCnt="5">
        <dgm:presLayoutVars>
          <dgm:bulletEnabled val="1"/>
        </dgm:presLayoutVars>
      </dgm:prSet>
      <dgm:spPr/>
      <dgm:t>
        <a:bodyPr/>
        <a:lstStyle/>
        <a:p>
          <a:endParaRPr lang="pt-BR"/>
        </a:p>
      </dgm:t>
    </dgm:pt>
    <dgm:pt modelId="{8B4BAE4A-9E50-45B7-BD24-EB6E49042318}" type="pres">
      <dgm:prSet presAssocID="{C17FF705-BE8B-4D81-AA0A-55990E661CA8}" presName="sibTrans" presStyleLbl="node1" presStyleIdx="4" presStyleCnt="5"/>
      <dgm:spPr/>
      <dgm:t>
        <a:bodyPr/>
        <a:lstStyle/>
        <a:p>
          <a:endParaRPr lang="pt-BR"/>
        </a:p>
      </dgm:t>
    </dgm:pt>
  </dgm:ptLst>
  <dgm:cxnLst>
    <dgm:cxn modelId="{476CE5CF-7191-4267-891E-4B2DBA0F40FB}" type="presOf" srcId="{14F11F13-2300-4BB0-BEF6-E356D2653E3C}" destId="{763B277E-3937-4492-91FA-7B1F3409BB91}" srcOrd="0" destOrd="0" presId="urn:microsoft.com/office/officeart/2005/8/layout/cycle1"/>
    <dgm:cxn modelId="{D10E504B-649E-474A-B401-E52ECCF396B5}" srcId="{46C0A93B-564F-447A-BE5A-615F36C7AEF6}" destId="{17C2952C-B775-4E48-A73F-08DBB8F7F6AA}" srcOrd="0" destOrd="0" parTransId="{57C0D89F-FE5A-4F7A-9498-1EB9237E4CB7}" sibTransId="{D10331C9-EEF2-495A-BA04-09FC4FB8C915}"/>
    <dgm:cxn modelId="{DB27A7C8-8303-4AAD-A4A2-0C294CABEA11}" type="presOf" srcId="{D10331C9-EEF2-495A-BA04-09FC4FB8C915}" destId="{8A86E568-8C6D-4FC2-A162-B4023AA42B16}" srcOrd="0" destOrd="0" presId="urn:microsoft.com/office/officeart/2005/8/layout/cycle1"/>
    <dgm:cxn modelId="{A4ED716B-B86E-43EF-8431-D756C937F587}" type="presOf" srcId="{1E51FCD6-D56B-4EC0-BB1A-C642BD28ED74}" destId="{A8E76D48-9AAB-40DA-B9F3-205493F1EE60}" srcOrd="0" destOrd="0" presId="urn:microsoft.com/office/officeart/2005/8/layout/cycle1"/>
    <dgm:cxn modelId="{8A03BEEB-BF98-4A99-B62D-428E06FA43E7}" type="presOf" srcId="{A98AE970-9FBA-4C47-8EAD-F828C7DD9E8A}" destId="{93BA7B80-3481-45CD-8CC9-2A66EFDB2755}" srcOrd="0" destOrd="0" presId="urn:microsoft.com/office/officeart/2005/8/layout/cycle1"/>
    <dgm:cxn modelId="{B718BCDF-A04B-4FFE-BFCB-AFB09BED3146}" type="presOf" srcId="{C17FF705-BE8B-4D81-AA0A-55990E661CA8}" destId="{8B4BAE4A-9E50-45B7-BD24-EB6E49042318}" srcOrd="0" destOrd="0" presId="urn:microsoft.com/office/officeart/2005/8/layout/cycle1"/>
    <dgm:cxn modelId="{4B2C7396-13C4-44D7-AF2F-67002E3C1ED4}" srcId="{46C0A93B-564F-447A-BE5A-615F36C7AEF6}" destId="{1E51FCD6-D56B-4EC0-BB1A-C642BD28ED74}" srcOrd="1" destOrd="0" parTransId="{3F6DFD32-D8AA-4ECA-B2FD-C81278C9EB6C}" sibTransId="{A98AE970-9FBA-4C47-8EAD-F828C7DD9E8A}"/>
    <dgm:cxn modelId="{8204BD1E-E114-430C-B224-94FEA691BE3F}" type="presOf" srcId="{EBEF3312-B440-4F91-B40F-02FE9DB01BBA}" destId="{D64DD7E3-0037-4175-9AE9-DD6E1D5F5695}" srcOrd="0" destOrd="0" presId="urn:microsoft.com/office/officeart/2005/8/layout/cycle1"/>
    <dgm:cxn modelId="{8C8D597F-117E-4495-A7A2-4F14EB67B724}" type="presOf" srcId="{4FF19F50-F17E-4D90-8A50-AE89985DB439}" destId="{3519C6B4-9B26-4CD1-AFA3-83F5557E394F}" srcOrd="0" destOrd="0" presId="urn:microsoft.com/office/officeart/2005/8/layout/cycle1"/>
    <dgm:cxn modelId="{08E41AF2-B460-4589-9A4D-66248C621A5A}" type="presOf" srcId="{3F5BAEDA-9D0F-4C05-BFE5-77E05B10D3C6}" destId="{29C301B9-2E35-42C2-957F-4F01497D9B20}" srcOrd="0" destOrd="0" presId="urn:microsoft.com/office/officeart/2005/8/layout/cycle1"/>
    <dgm:cxn modelId="{1065CCDC-A220-48D7-8C83-3193DD7460A4}" type="presOf" srcId="{46C0A93B-564F-447A-BE5A-615F36C7AEF6}" destId="{B217A7ED-DAA0-492E-B9E6-84DD9BB489BD}" srcOrd="0" destOrd="0" presId="urn:microsoft.com/office/officeart/2005/8/layout/cycle1"/>
    <dgm:cxn modelId="{301C359A-0C2A-4F45-B291-78E98ABAB6B8}" type="presOf" srcId="{17C2952C-B775-4E48-A73F-08DBB8F7F6AA}" destId="{F489BDD0-6BDD-43FC-B02E-2C3C244AB510}" srcOrd="0" destOrd="0" presId="urn:microsoft.com/office/officeart/2005/8/layout/cycle1"/>
    <dgm:cxn modelId="{0E0580F4-4D20-42D3-A02C-EC57A59A88D3}" type="presOf" srcId="{0946659F-2A81-4745-ABB6-B8B543664E39}" destId="{E740A5E6-D3B7-4CEB-B4B0-496A83C866DA}" srcOrd="0" destOrd="0" presId="urn:microsoft.com/office/officeart/2005/8/layout/cycle1"/>
    <dgm:cxn modelId="{4F48E703-396C-4762-B8BC-FF1E0A46F942}" srcId="{46C0A93B-564F-447A-BE5A-615F36C7AEF6}" destId="{14F11F13-2300-4BB0-BEF6-E356D2653E3C}" srcOrd="2" destOrd="0" parTransId="{BDAB28D0-9E4D-4148-81FB-422AA301D9FA}" sibTransId="{EBEF3312-B440-4F91-B40F-02FE9DB01BBA}"/>
    <dgm:cxn modelId="{5FDE38C3-E79A-45E3-9F90-6A5DF3E9535A}" srcId="{46C0A93B-564F-447A-BE5A-615F36C7AEF6}" destId="{4FF19F50-F17E-4D90-8A50-AE89985DB439}" srcOrd="3" destOrd="0" parTransId="{85A2C7EC-133A-4BE5-B6CE-94B28CFE9830}" sibTransId="{0946659F-2A81-4745-ABB6-B8B543664E39}"/>
    <dgm:cxn modelId="{FE85992E-39FF-468D-A898-48EB4B8DB473}" srcId="{46C0A93B-564F-447A-BE5A-615F36C7AEF6}" destId="{3F5BAEDA-9D0F-4C05-BFE5-77E05B10D3C6}" srcOrd="4" destOrd="0" parTransId="{5FE5C164-885C-4373-AFCC-5D6F3977763F}" sibTransId="{C17FF705-BE8B-4D81-AA0A-55990E661CA8}"/>
    <dgm:cxn modelId="{54E7AEF2-773C-4C80-A9C0-36345EE20D1E}" type="presParOf" srcId="{B217A7ED-DAA0-492E-B9E6-84DD9BB489BD}" destId="{1DFB0D37-6346-463F-BDED-DDC6125D8EF5}" srcOrd="0" destOrd="0" presId="urn:microsoft.com/office/officeart/2005/8/layout/cycle1"/>
    <dgm:cxn modelId="{279B6091-6F7C-4906-BD38-0855DE7A04C4}" type="presParOf" srcId="{B217A7ED-DAA0-492E-B9E6-84DD9BB489BD}" destId="{F489BDD0-6BDD-43FC-B02E-2C3C244AB510}" srcOrd="1" destOrd="0" presId="urn:microsoft.com/office/officeart/2005/8/layout/cycle1"/>
    <dgm:cxn modelId="{B9EE905C-1DEA-4C71-B76F-6A3B9F945A19}" type="presParOf" srcId="{B217A7ED-DAA0-492E-B9E6-84DD9BB489BD}" destId="{8A86E568-8C6D-4FC2-A162-B4023AA42B16}" srcOrd="2" destOrd="0" presId="urn:microsoft.com/office/officeart/2005/8/layout/cycle1"/>
    <dgm:cxn modelId="{F7EBD727-B67F-4B72-8522-E55054E1D9BC}" type="presParOf" srcId="{B217A7ED-DAA0-492E-B9E6-84DD9BB489BD}" destId="{F4C375F1-F735-4058-B427-5A5153222F08}" srcOrd="3" destOrd="0" presId="urn:microsoft.com/office/officeart/2005/8/layout/cycle1"/>
    <dgm:cxn modelId="{719D2EDD-B5E2-4395-A14C-70AB939FA1C6}" type="presParOf" srcId="{B217A7ED-DAA0-492E-B9E6-84DD9BB489BD}" destId="{A8E76D48-9AAB-40DA-B9F3-205493F1EE60}" srcOrd="4" destOrd="0" presId="urn:microsoft.com/office/officeart/2005/8/layout/cycle1"/>
    <dgm:cxn modelId="{9C6A7B36-0D6B-4A5C-9B8A-F4FCA4F4A180}" type="presParOf" srcId="{B217A7ED-DAA0-492E-B9E6-84DD9BB489BD}" destId="{93BA7B80-3481-45CD-8CC9-2A66EFDB2755}" srcOrd="5" destOrd="0" presId="urn:microsoft.com/office/officeart/2005/8/layout/cycle1"/>
    <dgm:cxn modelId="{726B41A1-9548-4E1C-A82F-7001A2232B2E}" type="presParOf" srcId="{B217A7ED-DAA0-492E-B9E6-84DD9BB489BD}" destId="{5CDCBD22-01E1-4AA1-808D-5FAABCA4424E}" srcOrd="6" destOrd="0" presId="urn:microsoft.com/office/officeart/2005/8/layout/cycle1"/>
    <dgm:cxn modelId="{68D3562D-9DAC-410F-8384-9B924250AD79}" type="presParOf" srcId="{B217A7ED-DAA0-492E-B9E6-84DD9BB489BD}" destId="{763B277E-3937-4492-91FA-7B1F3409BB91}" srcOrd="7" destOrd="0" presId="urn:microsoft.com/office/officeart/2005/8/layout/cycle1"/>
    <dgm:cxn modelId="{5EB2919B-D61E-4600-94E4-429750163BB8}" type="presParOf" srcId="{B217A7ED-DAA0-492E-B9E6-84DD9BB489BD}" destId="{D64DD7E3-0037-4175-9AE9-DD6E1D5F5695}" srcOrd="8" destOrd="0" presId="urn:microsoft.com/office/officeart/2005/8/layout/cycle1"/>
    <dgm:cxn modelId="{13D6BDA7-9C57-44C3-967B-6315E3E374D0}" type="presParOf" srcId="{B217A7ED-DAA0-492E-B9E6-84DD9BB489BD}" destId="{80553E5B-7531-40B8-8CF4-C5ADD0F8E537}" srcOrd="9" destOrd="0" presId="urn:microsoft.com/office/officeart/2005/8/layout/cycle1"/>
    <dgm:cxn modelId="{18304EB6-5A0A-407B-BAF9-30E5921EDC18}" type="presParOf" srcId="{B217A7ED-DAA0-492E-B9E6-84DD9BB489BD}" destId="{3519C6B4-9B26-4CD1-AFA3-83F5557E394F}" srcOrd="10" destOrd="0" presId="urn:microsoft.com/office/officeart/2005/8/layout/cycle1"/>
    <dgm:cxn modelId="{5F939AAC-2C4B-4425-8BF8-BB10D809FA52}" type="presParOf" srcId="{B217A7ED-DAA0-492E-B9E6-84DD9BB489BD}" destId="{E740A5E6-D3B7-4CEB-B4B0-496A83C866DA}" srcOrd="11" destOrd="0" presId="urn:microsoft.com/office/officeart/2005/8/layout/cycle1"/>
    <dgm:cxn modelId="{8FC2355B-E1CA-4AA5-9BB1-775FC28498DD}" type="presParOf" srcId="{B217A7ED-DAA0-492E-B9E6-84DD9BB489BD}" destId="{32EE0324-1291-47A3-A229-7107209908E5}" srcOrd="12" destOrd="0" presId="urn:microsoft.com/office/officeart/2005/8/layout/cycle1"/>
    <dgm:cxn modelId="{2D1375D3-E842-4CC5-895F-86D72CFB7EE0}" type="presParOf" srcId="{B217A7ED-DAA0-492E-B9E6-84DD9BB489BD}" destId="{29C301B9-2E35-42C2-957F-4F01497D9B20}" srcOrd="13" destOrd="0" presId="urn:microsoft.com/office/officeart/2005/8/layout/cycle1"/>
    <dgm:cxn modelId="{C3F3CC59-333B-4058-9DBF-CB78B9099DAE}" type="presParOf" srcId="{B217A7ED-DAA0-492E-B9E6-84DD9BB489BD}" destId="{8B4BAE4A-9E50-45B7-BD24-EB6E49042318}" srcOrd="14" destOrd="0" presId="urn:microsoft.com/office/officeart/2005/8/layout/cycle1"/>
  </dgm:cxnLst>
  <dgm:bg/>
  <dgm:whole/>
</dgm:dataModel>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877780-4A7B-4CD5-BA61-18BDE81CE39A}" type="datetimeFigureOut">
              <a:rPr lang="pt-BR" smtClean="0"/>
              <a:pPr/>
              <a:t>19/8/2008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6D421-9081-4CA6-94B5-C7DE6C3240E9}"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7" name="Retângul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2362200" y="4038600"/>
            <a:ext cx="6477000" cy="1828800"/>
          </a:xfrm>
        </p:spPr>
        <p:txBody>
          <a:bodyPr anchor="b"/>
          <a:lstStyle>
            <a:lvl1pPr>
              <a:defRPr cap="all" baseline="0"/>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ADA6209-5DEC-4B84-848F-576EA6EF8CDB}" type="datetimeFigureOut">
              <a:rPr lang="pt-BR" smtClean="0"/>
              <a:pPr/>
              <a:t>19/8/2008</a:t>
            </a:fld>
            <a:endParaRPr lang="pt-BR"/>
          </a:p>
        </p:txBody>
      </p:sp>
      <p:sp>
        <p:nvSpPr>
          <p:cNvPr id="17" name="Espaço Reservado para Rodapé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t-BR"/>
          </a:p>
        </p:txBody>
      </p:sp>
      <p:sp>
        <p:nvSpPr>
          <p:cNvPr id="29" name="Espaço Reservado para Número de Slide 28"/>
          <p:cNvSpPr>
            <a:spLocks noGrp="1"/>
          </p:cNvSpPr>
          <p:nvPr>
            <p:ph type="sldNum" sz="quarter" idx="12"/>
          </p:nvPr>
        </p:nvSpPr>
        <p:spPr>
          <a:xfrm>
            <a:off x="8001000" y="228600"/>
            <a:ext cx="838200" cy="381000"/>
          </a:xfrm>
        </p:spPr>
        <p:txBody>
          <a:bodyPr/>
          <a:lstStyle>
            <a:lvl1pPr>
              <a:defRPr>
                <a:solidFill>
                  <a:schemeClr val="tx2"/>
                </a:solidFill>
              </a:defRPr>
            </a:lvl1pPr>
          </a:lstStyle>
          <a:p>
            <a:fld id="{D693B364-9A2E-4450-A59C-A26FAE6887D6}"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DADA6209-5DEC-4B84-848F-576EA6EF8CDB}" type="datetimeFigureOut">
              <a:rPr lang="pt-BR" smtClean="0"/>
              <a:pPr/>
              <a:t>19/8/2008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693B364-9A2E-4450-A59C-A26FAE6887D6}"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1"/>
      </p:bgRef>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53200" y="609600"/>
            <a:ext cx="2057400" cy="551656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609600"/>
            <a:ext cx="5562600" cy="5516564"/>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a:xfrm>
            <a:off x="6553200" y="6248402"/>
            <a:ext cx="2209800" cy="365125"/>
          </a:xfrm>
        </p:spPr>
        <p:txBody>
          <a:bodyPr/>
          <a:lstStyle/>
          <a:p>
            <a:fld id="{DADA6209-5DEC-4B84-848F-576EA6EF8CDB}" type="datetimeFigureOut">
              <a:rPr lang="pt-BR" smtClean="0"/>
              <a:pPr/>
              <a:t>19/8/2008</a:t>
            </a:fld>
            <a:endParaRPr lang="pt-BR"/>
          </a:p>
        </p:txBody>
      </p:sp>
      <p:sp>
        <p:nvSpPr>
          <p:cNvPr id="5" name="Espaço Reservado para Rodapé 4"/>
          <p:cNvSpPr>
            <a:spLocks noGrp="1"/>
          </p:cNvSpPr>
          <p:nvPr>
            <p:ph type="ftr" sz="quarter" idx="11"/>
          </p:nvPr>
        </p:nvSpPr>
        <p:spPr>
          <a:xfrm>
            <a:off x="457201" y="6248207"/>
            <a:ext cx="5573483" cy="365125"/>
          </a:xfrm>
        </p:spPr>
        <p:txBody>
          <a:bodyPr/>
          <a:lstStyle/>
          <a:p>
            <a:endParaRPr lang="pt-BR"/>
          </a:p>
        </p:txBody>
      </p:sp>
      <p:sp>
        <p:nvSpPr>
          <p:cNvPr id="7" name="Retângul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tângu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tângu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rot="5400000">
            <a:off x="5989638" y="144462"/>
            <a:ext cx="533400" cy="244476"/>
          </a:xfrm>
        </p:spPr>
        <p:txBody>
          <a:bodyPr/>
          <a:lstStyle/>
          <a:p>
            <a:fld id="{D693B364-9A2E-4450-A59C-A26FAE6887D6}"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612648" y="228600"/>
            <a:ext cx="8153400" cy="990600"/>
          </a:xfrm>
        </p:spPr>
        <p:txBody>
          <a:body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fld id="{DADA6209-5DEC-4B84-848F-576EA6EF8CDB}" type="datetimeFigureOut">
              <a:rPr lang="pt-BR" smtClean="0"/>
              <a:pPr/>
              <a:t>19/8/2008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lvl1pPr>
              <a:defRPr>
                <a:solidFill>
                  <a:srgbClr val="FFFFFF"/>
                </a:solidFill>
              </a:defRPr>
            </a:lvl1pPr>
          </a:lstStyle>
          <a:p>
            <a:fld id="{D693B364-9A2E-4450-A59C-A26FAE6887D6}" type="slidenum">
              <a:rPr lang="pt-BR" smtClean="0"/>
              <a:pPr/>
              <a:t>‹nº›</a:t>
            </a:fld>
            <a:endParaRPr lang="pt-BR"/>
          </a:p>
        </p:txBody>
      </p:sp>
      <p:sp>
        <p:nvSpPr>
          <p:cNvPr id="8" name="Espaço Reservado para Conteúdo 7"/>
          <p:cNvSpPr>
            <a:spLocks noGrp="1"/>
          </p:cNvSpPr>
          <p:nvPr>
            <p:ph sz="quarter" idx="1"/>
          </p:nvPr>
        </p:nvSpPr>
        <p:spPr>
          <a:xfrm>
            <a:off x="612648" y="1600200"/>
            <a:ext cx="8153400" cy="44958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3">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7" name="Retângul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t-BR" smtClean="0"/>
              <a:t>Clique para editar o estilo do título mestre</a:t>
            </a:r>
            <a:endParaRPr kumimoji="0" lang="en-US"/>
          </a:p>
        </p:txBody>
      </p:sp>
      <p:sp>
        <p:nvSpPr>
          <p:cNvPr id="12" name="Espaço Reservado para Data 11"/>
          <p:cNvSpPr>
            <a:spLocks noGrp="1"/>
          </p:cNvSpPr>
          <p:nvPr>
            <p:ph type="dt" sz="half" idx="10"/>
          </p:nvPr>
        </p:nvSpPr>
        <p:spPr/>
        <p:txBody>
          <a:bodyPr/>
          <a:lstStyle/>
          <a:p>
            <a:fld id="{DADA6209-5DEC-4B84-848F-576EA6EF8CDB}" type="datetimeFigureOut">
              <a:rPr lang="pt-BR" smtClean="0"/>
              <a:pPr/>
              <a:t>19/8/2008</a:t>
            </a:fld>
            <a:endParaRPr lang="pt-BR"/>
          </a:p>
        </p:txBody>
      </p:sp>
      <p:sp>
        <p:nvSpPr>
          <p:cNvPr id="13" name="Espaço Reservado para Número de Slid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693B364-9A2E-4450-A59C-A26FAE6887D6}" type="slidenum">
              <a:rPr lang="pt-BR" smtClean="0"/>
              <a:pPr/>
              <a:t>‹nº›</a:t>
            </a:fld>
            <a:endParaRPr lang="pt-BR"/>
          </a:p>
        </p:txBody>
      </p:sp>
      <p:sp>
        <p:nvSpPr>
          <p:cNvPr id="14" name="Espaço Reservado para Rodapé 13"/>
          <p:cNvSpPr>
            <a:spLocks noGrp="1"/>
          </p:cNvSpPr>
          <p:nvPr>
            <p:ph type="ftr" sz="quarter" idx="12"/>
          </p:nvPr>
        </p:nvSpPr>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9" name="Espaço Reservado para Conteúdo 8"/>
          <p:cNvSpPr>
            <a:spLocks noGrp="1"/>
          </p:cNvSpPr>
          <p:nvPr>
            <p:ph sz="quarter" idx="1"/>
          </p:nvPr>
        </p:nvSpPr>
        <p:spPr>
          <a:xfrm>
            <a:off x="609600" y="1589567"/>
            <a:ext cx="38862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844901" y="1589567"/>
            <a:ext cx="38862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8" name="Espaço Reservado para Data 7"/>
          <p:cNvSpPr>
            <a:spLocks noGrp="1"/>
          </p:cNvSpPr>
          <p:nvPr>
            <p:ph type="dt" sz="half" idx="15"/>
          </p:nvPr>
        </p:nvSpPr>
        <p:spPr/>
        <p:txBody>
          <a:bodyPr rtlCol="0"/>
          <a:lstStyle/>
          <a:p>
            <a:fld id="{DADA6209-5DEC-4B84-848F-576EA6EF8CDB}" type="datetimeFigureOut">
              <a:rPr lang="pt-BR" smtClean="0"/>
              <a:pPr/>
              <a:t>19/8/2008</a:t>
            </a:fld>
            <a:endParaRPr lang="pt-BR"/>
          </a:p>
        </p:txBody>
      </p:sp>
      <p:sp>
        <p:nvSpPr>
          <p:cNvPr id="10" name="Espaço Reservado para Número de Slide 9"/>
          <p:cNvSpPr>
            <a:spLocks noGrp="1"/>
          </p:cNvSpPr>
          <p:nvPr>
            <p:ph type="sldNum" sz="quarter" idx="16"/>
          </p:nvPr>
        </p:nvSpPr>
        <p:spPr/>
        <p:txBody>
          <a:bodyPr rtlCol="0"/>
          <a:lstStyle/>
          <a:p>
            <a:fld id="{D693B364-9A2E-4450-A59C-A26FAE6887D6}" type="slidenum">
              <a:rPr lang="pt-BR" smtClean="0"/>
              <a:pPr/>
              <a:t>‹nº›</a:t>
            </a:fld>
            <a:endParaRPr lang="pt-BR"/>
          </a:p>
        </p:txBody>
      </p:sp>
      <p:sp>
        <p:nvSpPr>
          <p:cNvPr id="12" name="Espaço Reservado para Rodapé 11"/>
          <p:cNvSpPr>
            <a:spLocks noGrp="1"/>
          </p:cNvSpPr>
          <p:nvPr>
            <p:ph type="ftr" sz="quarter" idx="17"/>
          </p:nvPr>
        </p:nvSpPr>
        <p:spPr/>
        <p:txBody>
          <a:bodyPr rtlCol="0"/>
          <a:lstStyle/>
          <a:p>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33400" y="273050"/>
            <a:ext cx="8153400" cy="869950"/>
          </a:xfrm>
        </p:spPr>
        <p:txBody>
          <a:bodyPr anchor="ctr"/>
          <a:lstStyle>
            <a:lvl1pPr>
              <a:defRPr/>
            </a:lvl1pPr>
          </a:lstStyle>
          <a:p>
            <a:r>
              <a:rPr kumimoji="0" lang="pt-BR" smtClean="0"/>
              <a:t>Clique para editar o estilo do título mestre</a:t>
            </a:r>
            <a:endParaRPr kumimoji="0" lang="en-US"/>
          </a:p>
        </p:txBody>
      </p:sp>
      <p:sp>
        <p:nvSpPr>
          <p:cNvPr id="11" name="Espaço Reservado para Conteúdo 10"/>
          <p:cNvSpPr>
            <a:spLocks noGrp="1"/>
          </p:cNvSpPr>
          <p:nvPr>
            <p:ph sz="quarter" idx="2"/>
          </p:nvPr>
        </p:nvSpPr>
        <p:spPr>
          <a:xfrm>
            <a:off x="609600" y="2438400"/>
            <a:ext cx="3886200" cy="35814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800600" y="2438400"/>
            <a:ext cx="3886200" cy="35814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spaço Reservado para Data 9"/>
          <p:cNvSpPr>
            <a:spLocks noGrp="1"/>
          </p:cNvSpPr>
          <p:nvPr>
            <p:ph type="dt" sz="half" idx="15"/>
          </p:nvPr>
        </p:nvSpPr>
        <p:spPr/>
        <p:txBody>
          <a:bodyPr rtlCol="0"/>
          <a:lstStyle/>
          <a:p>
            <a:fld id="{DADA6209-5DEC-4B84-848F-576EA6EF8CDB}" type="datetimeFigureOut">
              <a:rPr lang="pt-BR" smtClean="0"/>
              <a:pPr/>
              <a:t>19/8/2008</a:t>
            </a:fld>
            <a:endParaRPr lang="pt-BR"/>
          </a:p>
        </p:txBody>
      </p:sp>
      <p:sp>
        <p:nvSpPr>
          <p:cNvPr id="12" name="Espaço Reservado para Número de Slide 11"/>
          <p:cNvSpPr>
            <a:spLocks noGrp="1"/>
          </p:cNvSpPr>
          <p:nvPr>
            <p:ph type="sldNum" sz="quarter" idx="16"/>
          </p:nvPr>
        </p:nvSpPr>
        <p:spPr/>
        <p:txBody>
          <a:bodyPr rtlCol="0"/>
          <a:lstStyle/>
          <a:p>
            <a:fld id="{D693B364-9A2E-4450-A59C-A26FAE6887D6}" type="slidenum">
              <a:rPr lang="pt-BR" smtClean="0"/>
              <a:pPr/>
              <a:t>‹nº›</a:t>
            </a:fld>
            <a:endParaRPr lang="pt-BR"/>
          </a:p>
        </p:txBody>
      </p:sp>
      <p:sp>
        <p:nvSpPr>
          <p:cNvPr id="14" name="Espaço Reservado para Rodapé 13"/>
          <p:cNvSpPr>
            <a:spLocks noGrp="1"/>
          </p:cNvSpPr>
          <p:nvPr>
            <p:ph type="ftr" sz="quarter" idx="17"/>
          </p:nvPr>
        </p:nvSpPr>
        <p:spPr/>
        <p:txBody>
          <a:bodyPr rtlCol="0"/>
          <a:lstStyle/>
          <a:p>
            <a:endParaRPr lang="pt-BR"/>
          </a:p>
        </p:txBody>
      </p:sp>
      <p:sp>
        <p:nvSpPr>
          <p:cNvPr id="16" name="Espaço Reservado para Tex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t-BR" smtClean="0"/>
              <a:t>Clique para editar os estilos do texto mestre</a:t>
            </a:r>
          </a:p>
        </p:txBody>
      </p:sp>
      <p:sp>
        <p:nvSpPr>
          <p:cNvPr id="15" name="Espaço Reservado para Tex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t-BR" smtClean="0"/>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DADA6209-5DEC-4B84-848F-576EA6EF8CDB}" type="datetimeFigureOut">
              <a:rPr lang="pt-BR" smtClean="0"/>
              <a:pPr/>
              <a:t>19/8/2008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lvl1pPr>
              <a:defRPr>
                <a:solidFill>
                  <a:srgbClr val="FFFFFF"/>
                </a:solidFill>
              </a:defRPr>
            </a:lvl1pPr>
          </a:lstStyle>
          <a:p>
            <a:fld id="{D693B364-9A2E-4450-A59C-A26FAE6887D6}"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ADA6209-5DEC-4B84-848F-576EA6EF8CDB}" type="datetimeFigureOut">
              <a:rPr lang="pt-BR" smtClean="0"/>
              <a:pPr/>
              <a:t>19/8/2008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a:xfrm>
            <a:off x="0" y="6248400"/>
            <a:ext cx="533400" cy="381000"/>
          </a:xfrm>
        </p:spPr>
        <p:txBody>
          <a:bodyPr/>
          <a:lstStyle>
            <a:lvl1pPr>
              <a:defRPr>
                <a:solidFill>
                  <a:schemeClr val="tx2"/>
                </a:solidFill>
              </a:defRPr>
            </a:lvl1pPr>
          </a:lstStyle>
          <a:p>
            <a:fld id="{D693B364-9A2E-4450-A59C-A26FAE6887D6}"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3050"/>
            <a:ext cx="8077200" cy="869950"/>
          </a:xfrm>
        </p:spPr>
        <p:txBody>
          <a:bodyPr anchor="ctr"/>
          <a:lstStyle>
            <a:lvl1pPr algn="l">
              <a:buNone/>
              <a:defRPr sz="4400" b="0"/>
            </a:lvl1p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p>
            <a:fld id="{DADA6209-5DEC-4B84-848F-576EA6EF8CDB}" type="datetimeFigureOut">
              <a:rPr lang="pt-BR" smtClean="0"/>
              <a:pPr/>
              <a:t>19/8/2008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lvl1pPr>
              <a:defRPr>
                <a:solidFill>
                  <a:srgbClr val="FFFFFF"/>
                </a:solidFill>
              </a:defRPr>
            </a:lvl1pPr>
          </a:lstStyle>
          <a:p>
            <a:fld id="{D693B364-9A2E-4450-A59C-A26FAE6887D6}" type="slidenum">
              <a:rPr lang="pt-BR" smtClean="0"/>
              <a:pPr/>
              <a:t>‹nº›</a:t>
            </a:fld>
            <a:endParaRPr lang="pt-BR"/>
          </a:p>
        </p:txBody>
      </p:sp>
      <p:sp>
        <p:nvSpPr>
          <p:cNvPr id="3" name="Espaço Reservado para Tex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9" name="Espaço Reservado para Conteúdo 8"/>
          <p:cNvSpPr>
            <a:spLocks noGrp="1"/>
          </p:cNvSpPr>
          <p:nvPr>
            <p:ph sz="quarter" idx="1"/>
          </p:nvPr>
        </p:nvSpPr>
        <p:spPr>
          <a:xfrm>
            <a:off x="2362200" y="1752600"/>
            <a:ext cx="6400800" cy="44196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3">
        <a:schemeClr val="bg2"/>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os estilos do texto mestre</a:t>
            </a:r>
          </a:p>
        </p:txBody>
      </p:sp>
      <p:sp>
        <p:nvSpPr>
          <p:cNvPr id="8" name="Retângul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t-BR" smtClean="0"/>
              <a:t>Clique para editar o estilo do título mestre</a:t>
            </a:r>
            <a:endParaRPr kumimoji="0" lang="en-US"/>
          </a:p>
        </p:txBody>
      </p:sp>
      <p:sp>
        <p:nvSpPr>
          <p:cNvPr id="11" name="Retângul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ço Reservado para Data 11"/>
          <p:cNvSpPr>
            <a:spLocks noGrp="1"/>
          </p:cNvSpPr>
          <p:nvPr>
            <p:ph type="dt" sz="half" idx="10"/>
          </p:nvPr>
        </p:nvSpPr>
        <p:spPr>
          <a:xfrm>
            <a:off x="6248400" y="6248400"/>
            <a:ext cx="2667000" cy="365125"/>
          </a:xfrm>
        </p:spPr>
        <p:txBody>
          <a:bodyPr rtlCol="0"/>
          <a:lstStyle/>
          <a:p>
            <a:fld id="{DADA6209-5DEC-4B84-848F-576EA6EF8CDB}" type="datetimeFigureOut">
              <a:rPr lang="pt-BR" smtClean="0"/>
              <a:pPr/>
              <a:t>19/8/2008</a:t>
            </a:fld>
            <a:endParaRPr lang="pt-BR"/>
          </a:p>
        </p:txBody>
      </p:sp>
      <p:sp>
        <p:nvSpPr>
          <p:cNvPr id="13" name="Espaço Reservado para Número de Slide 12"/>
          <p:cNvSpPr>
            <a:spLocks noGrp="1"/>
          </p:cNvSpPr>
          <p:nvPr>
            <p:ph type="sldNum" sz="quarter" idx="11"/>
          </p:nvPr>
        </p:nvSpPr>
        <p:spPr>
          <a:xfrm>
            <a:off x="0" y="4667249"/>
            <a:ext cx="1447800" cy="663578"/>
          </a:xfrm>
        </p:spPr>
        <p:txBody>
          <a:bodyPr rtlCol="0"/>
          <a:lstStyle>
            <a:lvl1pPr>
              <a:defRPr sz="2800"/>
            </a:lvl1pPr>
          </a:lstStyle>
          <a:p>
            <a:fld id="{D693B364-9A2E-4450-A59C-A26FAE6887D6}" type="slidenum">
              <a:rPr lang="pt-BR" smtClean="0"/>
              <a:pPr/>
              <a:t>‹nº›</a:t>
            </a:fld>
            <a:endParaRPr lang="pt-BR"/>
          </a:p>
        </p:txBody>
      </p:sp>
      <p:sp>
        <p:nvSpPr>
          <p:cNvPr id="14" name="Espaço Reservado para Rodapé 13"/>
          <p:cNvSpPr>
            <a:spLocks noGrp="1"/>
          </p:cNvSpPr>
          <p:nvPr>
            <p:ph type="ftr" sz="quarter" idx="12"/>
          </p:nvPr>
        </p:nvSpPr>
        <p:spPr>
          <a:xfrm>
            <a:off x="1600200" y="6248206"/>
            <a:ext cx="4572000" cy="365125"/>
          </a:xfrm>
        </p:spPr>
        <p:txBody>
          <a:bodyPr rtlCol="0"/>
          <a:lstStyle/>
          <a:p>
            <a:endParaRPr lang="pt-BR"/>
          </a:p>
        </p:txBody>
      </p:sp>
      <p:sp>
        <p:nvSpPr>
          <p:cNvPr id="3" name="Espaço Reservado para Imagem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t-BR" smtClean="0"/>
              <a:t>Clique no ícone para adicionar uma imagem</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609600" y="228600"/>
            <a:ext cx="8153400" cy="990600"/>
          </a:xfrm>
          <a:prstGeom prst="rect">
            <a:avLst/>
          </a:prstGeom>
        </p:spPr>
        <p:txBody>
          <a:bodyPr vert="horz" anchor="ctr">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ADA6209-5DEC-4B84-848F-576EA6EF8CDB}" type="datetimeFigureOut">
              <a:rPr lang="pt-BR" smtClean="0"/>
              <a:pPr/>
              <a:t>19/8/2008</a:t>
            </a:fld>
            <a:endParaRPr lang="pt-BR"/>
          </a:p>
        </p:txBody>
      </p:sp>
      <p:sp>
        <p:nvSpPr>
          <p:cNvPr id="3" name="Espaço Reservado para Rodapé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t-BR"/>
          </a:p>
        </p:txBody>
      </p:sp>
      <p:sp>
        <p:nvSpPr>
          <p:cNvPr id="7" name="Retângul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693B364-9A2E-4450-A59C-A26FAE6887D6}"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3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Texto 4"/>
          <p:cNvSpPr>
            <a:spLocks noGrp="1"/>
          </p:cNvSpPr>
          <p:nvPr>
            <p:ph type="body" idx="1"/>
          </p:nvPr>
        </p:nvSpPr>
        <p:spPr/>
        <p:txBody>
          <a:bodyPr/>
          <a:lstStyle/>
          <a:p>
            <a:r>
              <a:rPr lang="pt-BR" dirty="0" smtClean="0"/>
              <a:t>Conceitos e Experiência Internacional</a:t>
            </a:r>
            <a:br>
              <a:rPr lang="pt-BR" dirty="0" smtClean="0"/>
            </a:br>
            <a:r>
              <a:rPr lang="pt-BR" dirty="0" smtClean="0"/>
              <a:t>do Transporte Aéreo</a:t>
            </a:r>
            <a:endParaRPr lang="pt-BR" dirty="0"/>
          </a:p>
        </p:txBody>
      </p:sp>
      <p:sp>
        <p:nvSpPr>
          <p:cNvPr id="4" name="Título 3"/>
          <p:cNvSpPr>
            <a:spLocks noGrp="1"/>
          </p:cNvSpPr>
          <p:nvPr>
            <p:ph type="title"/>
          </p:nvPr>
        </p:nvSpPr>
        <p:spPr/>
        <p:txBody>
          <a:bodyPr>
            <a:normAutofit/>
          </a:bodyPr>
          <a:lstStyle/>
          <a:p>
            <a:r>
              <a:rPr lang="pt-BR" dirty="0" smtClean="0"/>
              <a:t>Regulação e Concorrência</a:t>
            </a:r>
            <a:endParaRPr lang="pt-BR" dirty="0"/>
          </a:p>
        </p:txBody>
      </p:sp>
      <p:sp>
        <p:nvSpPr>
          <p:cNvPr id="6" name="Espaço Reservado para Texto 4"/>
          <p:cNvSpPr txBox="1">
            <a:spLocks/>
          </p:cNvSpPr>
          <p:nvPr/>
        </p:nvSpPr>
        <p:spPr>
          <a:xfrm>
            <a:off x="1500166" y="5000636"/>
            <a:ext cx="7123113" cy="1500198"/>
          </a:xfrm>
          <a:prstGeom prst="rect">
            <a:avLst/>
          </a:prstGeom>
        </p:spPr>
        <p:txBody>
          <a:bodyPr vert="horz" anchor="t">
            <a:normAutofit fontScale="77500" lnSpcReduction="20000"/>
          </a:bodyPr>
          <a:lstStyle/>
          <a:p>
            <a:pPr marL="0" marR="0" lvl="0" indent="0"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pt-BR" sz="2800" b="0" i="0" u="none" strike="noStrike" kern="1200" cap="none" spc="0" normalizeH="0" baseline="0" noProof="0" dirty="0" smtClean="0">
                <a:ln>
                  <a:noFill/>
                </a:ln>
                <a:solidFill>
                  <a:schemeClr val="tx2"/>
                </a:solidFill>
                <a:effectLst/>
                <a:uLnTx/>
                <a:uFillTx/>
                <a:latin typeface="+mn-lt"/>
                <a:ea typeface="+mn-ea"/>
                <a:cs typeface="+mn-cs"/>
              </a:rPr>
              <a:t>Alessandro</a:t>
            </a:r>
            <a:r>
              <a:rPr kumimoji="0" lang="pt-BR" sz="2800" b="0" i="0" u="none" strike="noStrike" kern="1200" cap="none" spc="0" normalizeH="0" noProof="0" dirty="0" smtClean="0">
                <a:ln>
                  <a:noFill/>
                </a:ln>
                <a:solidFill>
                  <a:schemeClr val="tx2"/>
                </a:solidFill>
                <a:effectLst/>
                <a:uLnTx/>
                <a:uFillTx/>
                <a:latin typeface="+mn-lt"/>
                <a:ea typeface="+mn-ea"/>
                <a:cs typeface="+mn-cs"/>
              </a:rPr>
              <a:t> Oliveira</a:t>
            </a:r>
          </a:p>
          <a:p>
            <a:pPr marL="0" marR="0" lvl="0" indent="0"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pt-BR" sz="2800" baseline="0" dirty="0" smtClean="0">
                <a:solidFill>
                  <a:schemeClr val="tx2"/>
                </a:solidFill>
              </a:rPr>
              <a:t>Diretor-Executivo</a:t>
            </a:r>
          </a:p>
          <a:p>
            <a:pPr marL="0" marR="0" lvl="0" indent="0"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pt-BR" sz="2800" baseline="0" dirty="0" smtClean="0">
                <a:solidFill>
                  <a:schemeClr val="tx2"/>
                </a:solidFill>
              </a:rPr>
              <a:t>Núcleo</a:t>
            </a:r>
            <a:r>
              <a:rPr lang="pt-BR" sz="2800" dirty="0" smtClean="0">
                <a:solidFill>
                  <a:schemeClr val="tx2"/>
                </a:solidFill>
              </a:rPr>
              <a:t> de Economia dos Transportes, Antitruste e Regulação</a:t>
            </a:r>
          </a:p>
          <a:p>
            <a:pPr marL="0" marR="0" lvl="0" indent="0"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pt-BR" sz="2800" b="0" i="0" u="none" strike="noStrike" kern="1200" cap="none" spc="0" normalizeH="0" baseline="0" noProof="0" dirty="0" smtClean="0">
                <a:ln>
                  <a:noFill/>
                </a:ln>
                <a:solidFill>
                  <a:schemeClr val="tx2"/>
                </a:solidFill>
                <a:effectLst/>
                <a:uLnTx/>
                <a:uFillTx/>
                <a:latin typeface="+mn-lt"/>
                <a:ea typeface="+mn-ea"/>
                <a:cs typeface="+mn-cs"/>
              </a:rPr>
              <a:t>Instituto</a:t>
            </a:r>
            <a:r>
              <a:rPr kumimoji="0" lang="pt-BR" sz="2800" b="0" i="0" u="none" strike="noStrike" kern="1200" cap="none" spc="0" normalizeH="0" noProof="0" dirty="0" smtClean="0">
                <a:ln>
                  <a:noFill/>
                </a:ln>
                <a:solidFill>
                  <a:schemeClr val="tx2"/>
                </a:solidFill>
                <a:effectLst/>
                <a:uLnTx/>
                <a:uFillTx/>
                <a:latin typeface="+mn-lt"/>
                <a:ea typeface="+mn-ea"/>
                <a:cs typeface="+mn-cs"/>
              </a:rPr>
              <a:t> Tecnológico de Aeronáutica</a:t>
            </a:r>
            <a:endParaRPr kumimoji="0" lang="pt-BR"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hlinkClick r:id="rId2" action="ppaction://hlinksldjump"/>
              </a:rPr>
              <a:t>Por que regular um mercado?</a:t>
            </a:r>
            <a:endParaRPr lang="pt-BR" dirty="0" smtClean="0"/>
          </a:p>
          <a:p>
            <a:pPr>
              <a:spcAft>
                <a:spcPts val="1200"/>
              </a:spcAft>
            </a:pPr>
            <a:r>
              <a:rPr lang="pt-BR" dirty="0" smtClean="0"/>
              <a:t>Controles e configurações regulatórias</a:t>
            </a:r>
          </a:p>
          <a:p>
            <a:pPr>
              <a:spcAft>
                <a:spcPts val="1200"/>
              </a:spcAft>
            </a:pPr>
            <a:r>
              <a:rPr lang="pt-BR" dirty="0" smtClean="0"/>
              <a:t>Os efeitos da regulação</a:t>
            </a:r>
          </a:p>
          <a:p>
            <a:pPr>
              <a:spcAft>
                <a:spcPts val="1200"/>
              </a:spcAft>
            </a:pPr>
            <a:r>
              <a:rPr lang="pt-BR" dirty="0" smtClean="0"/>
              <a:t>Estudos sobre a experiência internacional</a:t>
            </a:r>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
        <p:nvSpPr>
          <p:cNvPr id="7"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10</a:t>
            </a:fld>
            <a:r>
              <a:rPr lang="pt-BR" dirty="0" smtClean="0"/>
              <a:t>/43</a:t>
            </a: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Por que Regular um Mercado?</a:t>
            </a:r>
            <a:endParaRPr lang="pt-BR" dirty="0"/>
          </a:p>
        </p:txBody>
      </p:sp>
      <p:sp>
        <p:nvSpPr>
          <p:cNvPr id="3" name="Espaço Reservado para Conteúdo 2"/>
          <p:cNvSpPr>
            <a:spLocks noGrp="1"/>
          </p:cNvSpPr>
          <p:nvPr>
            <p:ph sz="quarter" idx="1"/>
          </p:nvPr>
        </p:nvSpPr>
        <p:spPr/>
        <p:txBody>
          <a:bodyPr>
            <a:normAutofit/>
          </a:bodyPr>
          <a:lstStyle/>
          <a:p>
            <a:r>
              <a:rPr lang="pt-BR" sz="2800" dirty="0" smtClean="0"/>
              <a:t>Razões de ser da existência de um regulador:</a:t>
            </a:r>
          </a:p>
          <a:p>
            <a:pPr>
              <a:buNone/>
            </a:pPr>
            <a:endParaRPr lang="pt-BR" sz="2800" dirty="0" smtClean="0"/>
          </a:p>
          <a:p>
            <a:pPr lvl="1"/>
            <a:r>
              <a:rPr lang="pt-BR" sz="2400" dirty="0" smtClean="0"/>
              <a:t>Questões de Saúde, Segurança e Meio Ambiente           (</a:t>
            </a:r>
            <a:r>
              <a:rPr lang="pt-BR" sz="2400" i="1" dirty="0" err="1" smtClean="0"/>
              <a:t>Health</a:t>
            </a:r>
            <a:r>
              <a:rPr lang="pt-BR" sz="2400" i="1" dirty="0" smtClean="0"/>
              <a:t>, </a:t>
            </a:r>
            <a:r>
              <a:rPr lang="pt-BR" sz="2400" i="1" dirty="0" err="1" smtClean="0"/>
              <a:t>Safety</a:t>
            </a:r>
            <a:r>
              <a:rPr lang="pt-BR" sz="2400" i="1" dirty="0" smtClean="0"/>
              <a:t>, </a:t>
            </a:r>
            <a:r>
              <a:rPr lang="pt-BR" sz="2400" i="1" dirty="0" err="1" smtClean="0"/>
              <a:t>Environment</a:t>
            </a:r>
            <a:r>
              <a:rPr lang="pt-BR" sz="2400" dirty="0" smtClean="0"/>
              <a:t>, </a:t>
            </a:r>
            <a:r>
              <a:rPr lang="pt-BR" sz="2400" i="1" dirty="0" err="1" smtClean="0"/>
              <a:t>HSE</a:t>
            </a:r>
            <a:r>
              <a:rPr lang="pt-BR" sz="2400" dirty="0" smtClean="0"/>
              <a:t>) = Regulação Técnica</a:t>
            </a:r>
          </a:p>
          <a:p>
            <a:pPr lvl="1">
              <a:buNone/>
            </a:pPr>
            <a:endParaRPr lang="pt-BR" sz="2400" dirty="0" smtClean="0"/>
          </a:p>
          <a:p>
            <a:pPr lvl="1"/>
            <a:r>
              <a:rPr lang="pt-BR" sz="2400" dirty="0" smtClean="0"/>
              <a:t>Razões Econômicas: redistribuição da riqueza (captura)</a:t>
            </a:r>
          </a:p>
          <a:p>
            <a:pPr lvl="1"/>
            <a:endParaRPr lang="pt-BR" sz="2400" dirty="0" smtClean="0"/>
          </a:p>
          <a:p>
            <a:pPr lvl="1"/>
            <a:r>
              <a:rPr lang="pt-BR" sz="2400" dirty="0" smtClean="0"/>
              <a:t>Razões de interesse público: </a:t>
            </a:r>
            <a:r>
              <a:rPr lang="pt-BR" sz="2400" dirty="0" smtClean="0">
                <a:hlinkClick r:id="rId2" action="ppaction://hlinksldjump"/>
              </a:rPr>
              <a:t>falhas de mercado</a:t>
            </a:r>
            <a:endParaRPr lang="pt-BR" sz="2400" dirty="0" smtClean="0"/>
          </a:p>
          <a:p>
            <a:pPr lvl="1"/>
            <a:endParaRPr lang="pt-BR" sz="24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11</a:t>
            </a:fld>
            <a:r>
              <a:rPr lang="pt-BR" dirty="0" smtClean="0"/>
              <a:t>/43</a:t>
            </a:r>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Falhas de Mercado</a:t>
            </a:r>
            <a:endParaRPr lang="pt-BR" dirty="0"/>
          </a:p>
        </p:txBody>
      </p:sp>
      <p:sp>
        <p:nvSpPr>
          <p:cNvPr id="3" name="Espaço Reservado para Conteúdo 2"/>
          <p:cNvSpPr>
            <a:spLocks noGrp="1"/>
          </p:cNvSpPr>
          <p:nvPr>
            <p:ph sz="quarter" idx="1"/>
          </p:nvPr>
        </p:nvSpPr>
        <p:spPr>
          <a:xfrm>
            <a:off x="612648" y="1790720"/>
            <a:ext cx="8153400" cy="4495800"/>
          </a:xfrm>
        </p:spPr>
        <p:txBody>
          <a:bodyPr>
            <a:noAutofit/>
          </a:bodyPr>
          <a:lstStyle/>
          <a:p>
            <a:pPr>
              <a:spcAft>
                <a:spcPts val="1200"/>
              </a:spcAft>
            </a:pPr>
            <a:r>
              <a:rPr lang="pt-BR" sz="2200" dirty="0" smtClean="0"/>
              <a:t>Os mercados “falham” quando produzem resultados ineficientes do ponto de vista econômico.</a:t>
            </a:r>
          </a:p>
          <a:p>
            <a:pPr>
              <a:spcAft>
                <a:spcPts val="1200"/>
              </a:spcAft>
            </a:pPr>
            <a:r>
              <a:rPr lang="pt-BR" sz="2200" dirty="0" smtClean="0"/>
              <a:t>“Ineficiência Econômica” não significa “Ineficiência Técnica”</a:t>
            </a:r>
          </a:p>
          <a:p>
            <a:pPr lvl="1">
              <a:spcAft>
                <a:spcPts val="1200"/>
              </a:spcAft>
            </a:pPr>
            <a:r>
              <a:rPr lang="pt-BR" sz="2200" dirty="0" smtClean="0"/>
              <a:t>significa que o mercado por si só vai produzir menos riqueza e bem-estar do que seria desejável e possível</a:t>
            </a:r>
          </a:p>
          <a:p>
            <a:pPr lvl="1">
              <a:spcAft>
                <a:spcPts val="1200"/>
              </a:spcAft>
            </a:pPr>
            <a:r>
              <a:rPr lang="pt-BR" sz="2200" dirty="0" smtClean="0"/>
              <a:t>mesmo se as firmas estiverem produzindo eficientemente em suas funções de produção.</a:t>
            </a:r>
          </a:p>
          <a:p>
            <a:pPr>
              <a:spcAft>
                <a:spcPts val="1200"/>
              </a:spcAft>
            </a:pPr>
            <a:r>
              <a:rPr lang="pt-BR" sz="2500" dirty="0" smtClean="0">
                <a:hlinkClick r:id="rId2" action="ppaction://hlinksldjump"/>
              </a:rPr>
              <a:t>Conceitos de Eficiência que o regulador deve acompanhar.</a:t>
            </a:r>
            <a:endParaRPr lang="pt-BR" sz="2500" dirty="0" smtClean="0"/>
          </a:p>
          <a:p>
            <a:pPr>
              <a:spcAft>
                <a:spcPts val="1200"/>
              </a:spcAft>
              <a:buNone/>
            </a:pPr>
            <a:endParaRPr lang="pt-BR" sz="2200" dirty="0" smtClean="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12</a:t>
            </a:fld>
            <a:r>
              <a:rPr lang="pt-BR" dirty="0" smtClean="0"/>
              <a:t>/43</a:t>
            </a: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isel 3"/>
          <p:cNvSpPr/>
          <p:nvPr/>
        </p:nvSpPr>
        <p:spPr>
          <a:xfrm>
            <a:off x="357158" y="1785926"/>
            <a:ext cx="3286148" cy="571504"/>
          </a:xfrm>
          <a:prstGeom prst="bevel">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pt-BR" dirty="0" smtClean="0"/>
              <a:t>Tipos de Eficiência</a:t>
            </a:r>
            <a:endParaRPr lang="pt-BR" dirty="0"/>
          </a:p>
        </p:txBody>
      </p:sp>
      <p:sp>
        <p:nvSpPr>
          <p:cNvPr id="3" name="Espaço Reservado para Conteúdo 2"/>
          <p:cNvSpPr>
            <a:spLocks noGrp="1"/>
          </p:cNvSpPr>
          <p:nvPr>
            <p:ph sz="quarter" idx="1"/>
          </p:nvPr>
        </p:nvSpPr>
        <p:spPr>
          <a:xfrm>
            <a:off x="612648" y="1814514"/>
            <a:ext cx="8153400" cy="4472006"/>
          </a:xfrm>
        </p:spPr>
        <p:txBody>
          <a:bodyPr>
            <a:noAutofit/>
          </a:bodyPr>
          <a:lstStyle/>
          <a:p>
            <a:pPr>
              <a:spcAft>
                <a:spcPts val="1800"/>
              </a:spcAft>
              <a:buNone/>
            </a:pPr>
            <a:r>
              <a:rPr lang="pt-BR" sz="2400" dirty="0" smtClean="0">
                <a:solidFill>
                  <a:schemeClr val="bg1"/>
                </a:solidFill>
              </a:rPr>
              <a:t>Eficiência Produtiva</a:t>
            </a:r>
          </a:p>
          <a:p>
            <a:r>
              <a:rPr lang="pt-BR" sz="2000" dirty="0" smtClean="0"/>
              <a:t>Requer que se minimize o custo de oportunidade na geração de um dado nível de produção de um bem ou serviço. Equivalentemente, requer o máximo de produto para um dado nível de custos ou para um dado nível de recursos. </a:t>
            </a:r>
          </a:p>
          <a:p>
            <a:r>
              <a:rPr lang="pt-BR" sz="2000" dirty="0" smtClean="0"/>
              <a:t>É a eficiência na produção e sua gestão.</a:t>
            </a:r>
          </a:p>
          <a:p>
            <a:r>
              <a:rPr lang="pt-BR" sz="2000" dirty="0" smtClean="0"/>
              <a:t>A regulação estrita ou a parcial sem incentivos adequados, pode gerar problemas de gestão que criem ineficiência produtiva (</a:t>
            </a:r>
            <a:r>
              <a:rPr lang="pt-BR" sz="2000" i="1" dirty="0" err="1" smtClean="0"/>
              <a:t>legacy</a:t>
            </a:r>
            <a:r>
              <a:rPr lang="pt-BR" sz="2000" i="1" dirty="0" smtClean="0"/>
              <a:t> </a:t>
            </a:r>
            <a:r>
              <a:rPr lang="pt-BR" sz="2000" i="1" dirty="0" err="1" smtClean="0"/>
              <a:t>carriers</a:t>
            </a:r>
            <a:r>
              <a:rPr lang="pt-BR" sz="2000" dirty="0" smtClean="0"/>
              <a:t>).</a:t>
            </a:r>
          </a:p>
          <a:p>
            <a:r>
              <a:rPr lang="pt-BR" sz="2000" dirty="0" smtClean="0"/>
              <a:t>Em mercados desregulados, pode haver modelos de negócios que visem atender segmentos de consumidores distintos, levando a custos unitários distintos (ex. </a:t>
            </a:r>
            <a:r>
              <a:rPr lang="pt-BR" sz="2000" i="1" dirty="0" err="1" smtClean="0"/>
              <a:t>Low</a:t>
            </a:r>
            <a:r>
              <a:rPr lang="pt-BR" sz="2000" i="1" dirty="0" smtClean="0"/>
              <a:t> </a:t>
            </a:r>
            <a:r>
              <a:rPr lang="pt-BR" sz="2000" i="1" dirty="0" err="1" smtClean="0"/>
              <a:t>Cost</a:t>
            </a:r>
            <a:r>
              <a:rPr lang="pt-BR" sz="2000" i="1" dirty="0" smtClean="0"/>
              <a:t> </a:t>
            </a:r>
            <a:r>
              <a:rPr lang="pt-BR" sz="2000" i="1" dirty="0" err="1" smtClean="0"/>
              <a:t>Carriers</a:t>
            </a:r>
            <a:r>
              <a:rPr lang="pt-BR" sz="2000" dirty="0" smtClean="0"/>
              <a:t>), independente de questões de maior ou menor eficiência produtiva.</a:t>
            </a:r>
          </a:p>
        </p:txBody>
      </p:sp>
      <p:sp>
        <p:nvSpPr>
          <p:cNvPr id="6"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13</a:t>
            </a:fld>
            <a:r>
              <a:rPr lang="pt-BR" dirty="0" smtClean="0"/>
              <a:t>/43</a:t>
            </a:r>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isel 3"/>
          <p:cNvSpPr/>
          <p:nvPr/>
        </p:nvSpPr>
        <p:spPr>
          <a:xfrm>
            <a:off x="357158" y="1785926"/>
            <a:ext cx="3286148" cy="571504"/>
          </a:xfrm>
          <a:prstGeom prst="beve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pt-BR" dirty="0" smtClean="0"/>
              <a:t>Tipos de Eficiência</a:t>
            </a:r>
            <a:endParaRPr lang="pt-BR" dirty="0"/>
          </a:p>
        </p:txBody>
      </p:sp>
      <p:sp>
        <p:nvSpPr>
          <p:cNvPr id="3" name="Espaço Reservado para Conteúdo 2"/>
          <p:cNvSpPr>
            <a:spLocks noGrp="1"/>
          </p:cNvSpPr>
          <p:nvPr>
            <p:ph sz="quarter" idx="1"/>
          </p:nvPr>
        </p:nvSpPr>
        <p:spPr>
          <a:xfrm>
            <a:off x="612648" y="1814514"/>
            <a:ext cx="8153400" cy="4757758"/>
          </a:xfrm>
        </p:spPr>
        <p:txBody>
          <a:bodyPr>
            <a:noAutofit/>
          </a:bodyPr>
          <a:lstStyle/>
          <a:p>
            <a:pPr>
              <a:spcAft>
                <a:spcPts val="1800"/>
              </a:spcAft>
              <a:buNone/>
            </a:pPr>
            <a:r>
              <a:rPr lang="pt-BR" sz="2400" dirty="0" smtClean="0">
                <a:solidFill>
                  <a:schemeClr val="bg1"/>
                </a:solidFill>
              </a:rPr>
              <a:t>Eficiência </a:t>
            </a:r>
            <a:r>
              <a:rPr lang="pt-BR" sz="2400" dirty="0" err="1" smtClean="0">
                <a:solidFill>
                  <a:schemeClr val="bg1"/>
                </a:solidFill>
              </a:rPr>
              <a:t>Alocativa</a:t>
            </a:r>
            <a:endParaRPr lang="pt-BR" sz="2400" dirty="0" smtClean="0">
              <a:solidFill>
                <a:schemeClr val="bg1"/>
              </a:solidFill>
            </a:endParaRPr>
          </a:p>
          <a:p>
            <a:r>
              <a:rPr lang="pt-BR" sz="2000" dirty="0" smtClean="0"/>
              <a:t>Requer que o valor que os consumidores possuem com relação a um dado bem ou serviço (refletido no preço que estão dispostos a pagar) se iguale ao custo dos recursos usados na produção.</a:t>
            </a:r>
          </a:p>
          <a:p>
            <a:r>
              <a:rPr lang="pt-BR" sz="2000" dirty="0" smtClean="0"/>
              <a:t>Ineficiências </a:t>
            </a:r>
            <a:r>
              <a:rPr lang="pt-BR" sz="2000" dirty="0" err="1" smtClean="0"/>
              <a:t>alocativas</a:t>
            </a:r>
            <a:r>
              <a:rPr lang="pt-BR" sz="2000" dirty="0" smtClean="0"/>
              <a:t> são geradas quando se cobra do consumidor um montante superior aos custos: extração de bem estar do consumidor, ex. poder de mercado (ex. um monopólio ou um cartel). Tb a produção de </a:t>
            </a:r>
            <a:r>
              <a:rPr lang="pt-BR" sz="2000" dirty="0" err="1" smtClean="0"/>
              <a:t>externalidades</a:t>
            </a:r>
            <a:r>
              <a:rPr lang="pt-BR" sz="2000" dirty="0" smtClean="0"/>
              <a:t>.</a:t>
            </a:r>
          </a:p>
          <a:p>
            <a:r>
              <a:rPr lang="pt-BR" sz="2000" dirty="0" smtClean="0"/>
              <a:t>A existência de poucos competidores (oligopólio) pode levar a ineficiências </a:t>
            </a:r>
            <a:r>
              <a:rPr lang="pt-BR" sz="2000" dirty="0" err="1" smtClean="0"/>
              <a:t>alocativas</a:t>
            </a:r>
            <a:r>
              <a:rPr lang="pt-BR" sz="2000" dirty="0" smtClean="0"/>
              <a:t> (ex. competição de </a:t>
            </a:r>
            <a:r>
              <a:rPr lang="pt-BR" sz="2000" dirty="0" err="1" smtClean="0"/>
              <a:t>Cournot-Nash</a:t>
            </a:r>
            <a:r>
              <a:rPr lang="pt-BR" sz="2000" dirty="0" smtClean="0"/>
              <a:t>), mas em geral são aceitas como devido à questões da estrutura de mercado.</a:t>
            </a:r>
          </a:p>
          <a:p>
            <a:r>
              <a:rPr lang="pt-BR" sz="2000" dirty="0" err="1" smtClean="0"/>
              <a:t>Contestabilidade</a:t>
            </a:r>
            <a:r>
              <a:rPr lang="pt-BR" sz="2000" dirty="0" smtClean="0"/>
              <a:t>: inexistência de barreiras à entrada, livre entrada e saída: tende a esgotar as ineficiências </a:t>
            </a:r>
            <a:r>
              <a:rPr lang="pt-BR" sz="2000" dirty="0" err="1" smtClean="0"/>
              <a:t>alocativas</a:t>
            </a:r>
            <a:r>
              <a:rPr lang="pt-BR" sz="2000" dirty="0" smtClean="0"/>
              <a:t> mesmo no oligopólio.</a:t>
            </a:r>
          </a:p>
        </p:txBody>
      </p:sp>
      <p:sp>
        <p:nvSpPr>
          <p:cNvPr id="6"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14</a:t>
            </a:fld>
            <a:r>
              <a:rPr lang="pt-BR" dirty="0" smtClean="0"/>
              <a:t>/43</a:t>
            </a:r>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isel 3"/>
          <p:cNvSpPr/>
          <p:nvPr/>
        </p:nvSpPr>
        <p:spPr>
          <a:xfrm>
            <a:off x="357158" y="1785926"/>
            <a:ext cx="3286148" cy="571504"/>
          </a:xfrm>
          <a:prstGeom prst="beve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pt-BR" dirty="0" smtClean="0"/>
              <a:t>Tipos de Eficiência</a:t>
            </a:r>
            <a:endParaRPr lang="pt-BR" dirty="0"/>
          </a:p>
        </p:txBody>
      </p:sp>
      <p:sp>
        <p:nvSpPr>
          <p:cNvPr id="3" name="Espaço Reservado para Conteúdo 2"/>
          <p:cNvSpPr>
            <a:spLocks noGrp="1"/>
          </p:cNvSpPr>
          <p:nvPr>
            <p:ph sz="quarter" idx="1"/>
          </p:nvPr>
        </p:nvSpPr>
        <p:spPr>
          <a:xfrm>
            <a:off x="612648" y="1814514"/>
            <a:ext cx="8153400" cy="4972072"/>
          </a:xfrm>
        </p:spPr>
        <p:txBody>
          <a:bodyPr>
            <a:noAutofit/>
          </a:bodyPr>
          <a:lstStyle/>
          <a:p>
            <a:pPr>
              <a:spcAft>
                <a:spcPts val="1800"/>
              </a:spcAft>
              <a:buNone/>
            </a:pPr>
            <a:r>
              <a:rPr lang="pt-BR" sz="2400" dirty="0" smtClean="0">
                <a:solidFill>
                  <a:schemeClr val="bg1"/>
                </a:solidFill>
              </a:rPr>
              <a:t>Eficiência Distributiva</a:t>
            </a:r>
          </a:p>
          <a:p>
            <a:r>
              <a:rPr lang="pt-BR" sz="2000" dirty="0" smtClean="0"/>
              <a:t>Requer que os bens ou serviços sejam adquiridos pelas pessoas que relativamente os conferem mais valor: um nível fixo de produto é distribuído prioritariamente para aqueles com maior propensão a pagar.</a:t>
            </a:r>
          </a:p>
          <a:p>
            <a:r>
              <a:rPr lang="pt-BR" sz="2000" dirty="0" smtClean="0"/>
              <a:t>Dada uma produção, se unidades do produto são alocadas para segmentos de consumidores com menor propensão a pagar, quando há segmentos com maior propensão não atendidos, então a sociedade está subtilizando seus recursos na produção de renda e riqueza. Ex: vôos </a:t>
            </a:r>
            <a:r>
              <a:rPr lang="pt-BR" sz="2000" i="1" dirty="0" err="1" smtClean="0"/>
              <a:t>low</a:t>
            </a:r>
            <a:r>
              <a:rPr lang="pt-BR" sz="2000" i="1" dirty="0" smtClean="0"/>
              <a:t> </a:t>
            </a:r>
            <a:r>
              <a:rPr lang="pt-BR" sz="2000" i="1" dirty="0" err="1" smtClean="0"/>
              <a:t>fare</a:t>
            </a:r>
            <a:r>
              <a:rPr lang="pt-BR" sz="2000" dirty="0" smtClean="0"/>
              <a:t> a partir de Congonhas.</a:t>
            </a:r>
          </a:p>
          <a:p>
            <a:r>
              <a:rPr lang="pt-BR" sz="2000" dirty="0" smtClean="0"/>
              <a:t>A alocação para segmentos com maior propensão a pagar gera eficiência econômica. A alocação para segmentos com menor propensão a pagar pode ser uma restrição política, a partir da noção de “Bem Meritório” (algum tipo de captura). Mas sempre irá gerar ineficiência econômica.</a:t>
            </a:r>
            <a:endParaRPr lang="pt-BR" sz="2000" dirty="0"/>
          </a:p>
        </p:txBody>
      </p:sp>
      <p:sp>
        <p:nvSpPr>
          <p:cNvPr id="6"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15</a:t>
            </a:fld>
            <a:r>
              <a:rPr lang="pt-BR" dirty="0" smtClean="0"/>
              <a:t>/43</a:t>
            </a:r>
            <a:endParaRPr lang="pt-B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Razões de interesse público</a:t>
            </a:r>
            <a:endParaRPr lang="pt-BR" dirty="0"/>
          </a:p>
        </p:txBody>
      </p:sp>
      <p:sp>
        <p:nvSpPr>
          <p:cNvPr id="3" name="Espaço Reservado para Conteúdo 2"/>
          <p:cNvSpPr>
            <a:spLocks noGrp="1"/>
          </p:cNvSpPr>
          <p:nvPr>
            <p:ph sz="quarter" idx="1"/>
          </p:nvPr>
        </p:nvSpPr>
        <p:spPr>
          <a:xfrm>
            <a:off x="612648" y="1743076"/>
            <a:ext cx="8153400" cy="1185858"/>
          </a:xfrm>
        </p:spPr>
        <p:txBody>
          <a:bodyPr>
            <a:normAutofit fontScale="92500"/>
          </a:bodyPr>
          <a:lstStyle/>
          <a:p>
            <a:pPr>
              <a:spcAft>
                <a:spcPts val="1200"/>
              </a:spcAft>
            </a:pPr>
            <a:r>
              <a:rPr lang="pt-BR" sz="2400" dirty="0" smtClean="0"/>
              <a:t>O objetivo da regulação, visando induzir o máximo de geração de produção e riqueza no setor com os recursos e tecnologia disponíveis, otimizando o bem-estar ao consumidor é:</a:t>
            </a:r>
          </a:p>
        </p:txBody>
      </p:sp>
      <p:grpSp>
        <p:nvGrpSpPr>
          <p:cNvPr id="7" name="Grupo 6"/>
          <p:cNvGrpSpPr/>
          <p:nvPr/>
        </p:nvGrpSpPr>
        <p:grpSpPr>
          <a:xfrm>
            <a:off x="1571604" y="3071810"/>
            <a:ext cx="6215106" cy="3000396"/>
            <a:chOff x="1428728" y="3071810"/>
            <a:chExt cx="6215106" cy="3000396"/>
          </a:xfrm>
        </p:grpSpPr>
        <p:sp>
          <p:nvSpPr>
            <p:cNvPr id="6" name="Canto dobrado 5"/>
            <p:cNvSpPr/>
            <p:nvPr/>
          </p:nvSpPr>
          <p:spPr>
            <a:xfrm>
              <a:off x="1428728" y="3071810"/>
              <a:ext cx="6215106" cy="3000396"/>
            </a:xfrm>
            <a:prstGeom prst="foldedCorner">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pt-BR"/>
            </a:p>
          </p:txBody>
        </p:sp>
        <p:sp>
          <p:nvSpPr>
            <p:cNvPr id="5" name="CaixaDeTexto 4"/>
            <p:cNvSpPr txBox="1"/>
            <p:nvPr/>
          </p:nvSpPr>
          <p:spPr>
            <a:xfrm>
              <a:off x="1857356" y="3357562"/>
              <a:ext cx="5286412" cy="2246769"/>
            </a:xfrm>
            <a:prstGeom prst="rect">
              <a:avLst/>
            </a:prstGeom>
            <a:noFill/>
            <a:ln>
              <a:noFill/>
            </a:ln>
          </p:spPr>
          <p:style>
            <a:lnRef idx="3">
              <a:schemeClr val="lt1"/>
            </a:lnRef>
            <a:fillRef idx="1">
              <a:schemeClr val="accent3"/>
            </a:fillRef>
            <a:effectRef idx="1">
              <a:schemeClr val="accent3"/>
            </a:effectRef>
            <a:fontRef idx="minor">
              <a:schemeClr val="lt1"/>
            </a:fontRef>
          </p:style>
          <p:txBody>
            <a:bodyPr wrap="square" rtlCol="0">
              <a:spAutoFit/>
            </a:bodyPr>
            <a:lstStyle/>
            <a:p>
              <a:pPr marL="342900" indent="-342900">
                <a:spcAft>
                  <a:spcPts val="2400"/>
                </a:spcAft>
                <a:buFont typeface="+mj-lt"/>
                <a:buAutoNum type="arabicPeriod"/>
              </a:pPr>
              <a:r>
                <a:rPr lang="pt-BR" sz="2000" dirty="0" smtClean="0">
                  <a:solidFill>
                    <a:schemeClr val="bg1"/>
                  </a:solidFill>
                  <a:effectLst>
                    <a:outerShdw blurRad="38100" dist="38100" dir="2700000" algn="tl">
                      <a:srgbClr val="000000">
                        <a:alpha val="43137"/>
                      </a:srgbClr>
                    </a:outerShdw>
                  </a:effectLst>
                </a:rPr>
                <a:t>Neutralizar as ineficiências do mercado,  quer sejam produtivas, </a:t>
              </a:r>
              <a:r>
                <a:rPr lang="pt-BR" sz="2000" dirty="0" err="1" smtClean="0">
                  <a:solidFill>
                    <a:schemeClr val="bg1"/>
                  </a:solidFill>
                  <a:effectLst>
                    <a:outerShdw blurRad="38100" dist="38100" dir="2700000" algn="tl">
                      <a:srgbClr val="000000">
                        <a:alpha val="43137"/>
                      </a:srgbClr>
                    </a:outerShdw>
                  </a:effectLst>
                </a:rPr>
                <a:t>alocativas</a:t>
              </a:r>
              <a:r>
                <a:rPr lang="pt-BR" sz="2000" dirty="0" smtClean="0">
                  <a:solidFill>
                    <a:schemeClr val="bg1"/>
                  </a:solidFill>
                  <a:effectLst>
                    <a:outerShdw blurRad="38100" dist="38100" dir="2700000" algn="tl">
                      <a:srgbClr val="000000">
                        <a:alpha val="43137"/>
                      </a:srgbClr>
                    </a:outerShdw>
                  </a:effectLst>
                </a:rPr>
                <a:t>, distributivas, ou incorridas pela própria regulação.</a:t>
              </a:r>
            </a:p>
            <a:p>
              <a:pPr marL="342900" indent="-342900">
                <a:spcAft>
                  <a:spcPts val="2400"/>
                </a:spcAft>
                <a:buFont typeface="+mj-lt"/>
                <a:buAutoNum type="arabicPeriod"/>
              </a:pPr>
              <a:r>
                <a:rPr lang="pt-BR" sz="2000" dirty="0" smtClean="0">
                  <a:solidFill>
                    <a:schemeClr val="bg1"/>
                  </a:solidFill>
                  <a:effectLst>
                    <a:outerShdw blurRad="38100" dist="38100" dir="2700000" algn="tl">
                      <a:srgbClr val="000000">
                        <a:alpha val="43137"/>
                      </a:srgbClr>
                    </a:outerShdw>
                  </a:effectLst>
                </a:rPr>
                <a:t>Remover os entraves regulatórios (o mesmo que desregular) quando o mercado por si só não for fonte de ineficiências.</a:t>
              </a:r>
            </a:p>
          </p:txBody>
        </p:sp>
      </p:grpSp>
      <p:sp>
        <p:nvSpPr>
          <p:cNvPr id="9"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16</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Regulação e Teoria da Agência</a:t>
            </a:r>
            <a:endParaRPr lang="pt-BR" dirty="0"/>
          </a:p>
        </p:txBody>
      </p:sp>
      <p:sp>
        <p:nvSpPr>
          <p:cNvPr id="3" name="Espaço Reservado para Conteúdo 2"/>
          <p:cNvSpPr>
            <a:spLocks noGrp="1"/>
          </p:cNvSpPr>
          <p:nvPr>
            <p:ph sz="quarter" idx="1"/>
          </p:nvPr>
        </p:nvSpPr>
        <p:spPr/>
        <p:txBody>
          <a:bodyPr>
            <a:normAutofit/>
          </a:bodyPr>
          <a:lstStyle/>
          <a:p>
            <a:pPr>
              <a:spcAft>
                <a:spcPts val="1800"/>
              </a:spcAft>
            </a:pPr>
            <a:r>
              <a:rPr lang="pt-BR" sz="2400" dirty="0" smtClean="0"/>
              <a:t>Regulação pode ser concebida como um problema Agente-Principal (</a:t>
            </a:r>
            <a:r>
              <a:rPr lang="pt-BR" sz="2400" dirty="0" err="1" smtClean="0"/>
              <a:t>Kay</a:t>
            </a:r>
            <a:r>
              <a:rPr lang="pt-BR" sz="2400" dirty="0" smtClean="0"/>
              <a:t> &amp; </a:t>
            </a:r>
            <a:r>
              <a:rPr lang="pt-BR" sz="2400" dirty="0" err="1" smtClean="0"/>
              <a:t>Vickers</a:t>
            </a:r>
            <a:r>
              <a:rPr lang="pt-BR" sz="2400" dirty="0" smtClean="0"/>
              <a:t>, 1990), onde:</a:t>
            </a:r>
          </a:p>
          <a:p>
            <a:pPr lvl="1"/>
            <a:r>
              <a:rPr lang="pt-BR" sz="2100" dirty="0" smtClean="0"/>
              <a:t>O regulador é o </a:t>
            </a:r>
            <a:r>
              <a:rPr lang="pt-BR" sz="2100" b="1" i="1" dirty="0" smtClean="0">
                <a:solidFill>
                  <a:srgbClr val="FF0000"/>
                </a:solidFill>
              </a:rPr>
              <a:t>principal</a:t>
            </a:r>
            <a:r>
              <a:rPr lang="pt-BR" sz="2100" dirty="0" smtClean="0"/>
              <a:t>, que tem um conjunto de objetivos que quer atingir.</a:t>
            </a:r>
          </a:p>
          <a:p>
            <a:pPr lvl="1"/>
            <a:r>
              <a:rPr lang="pt-BR" sz="2100" dirty="0" smtClean="0"/>
              <a:t>as firmas são os </a:t>
            </a:r>
            <a:r>
              <a:rPr lang="pt-BR" sz="2100" b="1" i="1" dirty="0" smtClean="0">
                <a:solidFill>
                  <a:srgbClr val="FF0000"/>
                </a:solidFill>
              </a:rPr>
              <a:t>agentes</a:t>
            </a:r>
            <a:r>
              <a:rPr lang="pt-BR" sz="2100" dirty="0" smtClean="0"/>
              <a:t>, orientados a seguir as instruções do principal para atingir os seus objetivos.</a:t>
            </a:r>
            <a:endParaRPr lang="pt-BR" sz="21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17</a:t>
            </a:fld>
            <a:r>
              <a:rPr lang="pt-BR" dirty="0" smtClean="0"/>
              <a:t>/43</a:t>
            </a:r>
            <a:endParaRPr lang="pt-B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Regulação e Teoria da Agência</a:t>
            </a:r>
            <a:endParaRPr lang="pt-BR" dirty="0"/>
          </a:p>
        </p:txBody>
      </p:sp>
      <p:sp>
        <p:nvSpPr>
          <p:cNvPr id="3" name="Espaço Reservado para Conteúdo 2"/>
          <p:cNvSpPr>
            <a:spLocks noGrp="1"/>
          </p:cNvSpPr>
          <p:nvPr>
            <p:ph sz="quarter" idx="1"/>
          </p:nvPr>
        </p:nvSpPr>
        <p:spPr>
          <a:xfrm>
            <a:off x="612648" y="1600200"/>
            <a:ext cx="8153400" cy="4972072"/>
          </a:xfrm>
        </p:spPr>
        <p:txBody>
          <a:bodyPr>
            <a:normAutofit/>
          </a:bodyPr>
          <a:lstStyle/>
          <a:p>
            <a:pPr>
              <a:spcAft>
                <a:spcPts val="1800"/>
              </a:spcAft>
            </a:pPr>
            <a:r>
              <a:rPr lang="pt-BR" sz="2800" dirty="0" smtClean="0"/>
              <a:t>Problemas da Regulação, segundo essa ótica:</a:t>
            </a:r>
          </a:p>
          <a:p>
            <a:pPr lvl="1"/>
            <a:r>
              <a:rPr lang="pt-BR" sz="2400" dirty="0" smtClean="0"/>
              <a:t>Agente com objetivos distintos dos do principal</a:t>
            </a:r>
          </a:p>
          <a:p>
            <a:pPr lvl="1"/>
            <a:r>
              <a:rPr lang="pt-BR" sz="2400" dirty="0" smtClean="0"/>
              <a:t>Agente melhor informado sobre a indústria que o principal</a:t>
            </a:r>
          </a:p>
          <a:p>
            <a:pPr lvl="1"/>
            <a:r>
              <a:rPr lang="pt-BR" sz="2400" dirty="0" smtClean="0"/>
              <a:t>O regulador vai encontrar dificuldades de construir um arcabouço que assegure que seus objetivos sejam atingidos</a:t>
            </a:r>
          </a:p>
          <a:p>
            <a:pPr lvl="1"/>
            <a:r>
              <a:rPr lang="pt-BR" sz="2400" dirty="0" smtClean="0"/>
              <a:t>Investir na </a:t>
            </a:r>
            <a:r>
              <a:rPr lang="pt-BR" sz="2400" dirty="0" smtClean="0">
                <a:hlinkClick r:id="rId2" action="ppaction://hlinksldjump"/>
              </a:rPr>
              <a:t>redução das assimetrias de informação</a:t>
            </a:r>
            <a:endParaRPr lang="pt-BR" sz="2400" dirty="0" smtClean="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18</a:t>
            </a:fld>
            <a:r>
              <a:rPr lang="pt-BR" dirty="0" smtClean="0"/>
              <a:t>/43</a:t>
            </a:r>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Regulação e Teoria da Agência</a:t>
            </a:r>
            <a:endParaRPr lang="pt-BR" dirty="0"/>
          </a:p>
        </p:txBody>
      </p:sp>
      <p:sp>
        <p:nvSpPr>
          <p:cNvPr id="3" name="Espaço Reservado para Conteúdo 2"/>
          <p:cNvSpPr>
            <a:spLocks noGrp="1"/>
          </p:cNvSpPr>
          <p:nvPr>
            <p:ph sz="quarter" idx="1"/>
          </p:nvPr>
        </p:nvSpPr>
        <p:spPr>
          <a:xfrm>
            <a:off x="612648" y="1600200"/>
            <a:ext cx="8153400" cy="4972072"/>
          </a:xfrm>
        </p:spPr>
        <p:txBody>
          <a:bodyPr>
            <a:normAutofit fontScale="85000" lnSpcReduction="20000"/>
          </a:bodyPr>
          <a:lstStyle/>
          <a:p>
            <a:pPr>
              <a:spcAft>
                <a:spcPts val="1200"/>
              </a:spcAft>
            </a:pPr>
            <a:r>
              <a:rPr lang="pt-BR" sz="2700" dirty="0" smtClean="0"/>
              <a:t>Assimetrias de Informação: O regulador com pouco embasamento para efetuar a tomada de decisão. Não </a:t>
            </a:r>
            <a:r>
              <a:rPr lang="pt-BR" sz="2700" dirty="0" smtClean="0"/>
              <a:t>há </a:t>
            </a:r>
            <a:r>
              <a:rPr lang="pt-BR" sz="2700" dirty="0" smtClean="0"/>
              <a:t>como </a:t>
            </a:r>
            <a:r>
              <a:rPr lang="pt-BR" sz="2700" dirty="0" smtClean="0"/>
              <a:t>se construir um arcabouço regulatório adequado sem trabalhar o problema da </a:t>
            </a:r>
            <a:r>
              <a:rPr lang="pt-BR" sz="2700" dirty="0" err="1" smtClean="0"/>
              <a:t>observabilidade</a:t>
            </a:r>
            <a:r>
              <a:rPr lang="pt-BR" sz="2700" dirty="0" smtClean="0"/>
              <a:t> do </a:t>
            </a:r>
            <a:r>
              <a:rPr lang="pt-BR" sz="2700" dirty="0" smtClean="0"/>
              <a:t>regulador:</a:t>
            </a:r>
            <a:endParaRPr lang="pt-BR" sz="2700" dirty="0" smtClean="0"/>
          </a:p>
          <a:p>
            <a:pPr lvl="1"/>
            <a:r>
              <a:rPr lang="pt-BR" sz="2400" dirty="0" smtClean="0"/>
              <a:t>Coleta e produção de dados dos regulados e do consumidor.</a:t>
            </a:r>
          </a:p>
          <a:p>
            <a:pPr lvl="1"/>
            <a:r>
              <a:rPr lang="pt-BR" sz="2400" dirty="0" smtClean="0"/>
              <a:t>Divulgação de dados:</a:t>
            </a:r>
          </a:p>
          <a:p>
            <a:pPr lvl="2"/>
            <a:r>
              <a:rPr lang="pt-BR" sz="2100" dirty="0" smtClean="0"/>
              <a:t>facilita a articulação com outras autoridades</a:t>
            </a:r>
            <a:br>
              <a:rPr lang="pt-BR" sz="2100" dirty="0" smtClean="0"/>
            </a:br>
            <a:r>
              <a:rPr lang="pt-BR" sz="2100" dirty="0" smtClean="0"/>
              <a:t>(antitruste, política industrial, etc.)</a:t>
            </a:r>
          </a:p>
          <a:p>
            <a:pPr lvl="2"/>
            <a:r>
              <a:rPr lang="pt-BR" sz="2100" dirty="0" smtClean="0"/>
              <a:t>sinaliza o acompanhamento permanente do regulador</a:t>
            </a:r>
            <a:br>
              <a:rPr lang="pt-BR" sz="2100" dirty="0" smtClean="0"/>
            </a:br>
            <a:r>
              <a:rPr lang="pt-BR" sz="2100" dirty="0" smtClean="0"/>
              <a:t>(“</a:t>
            </a:r>
            <a:r>
              <a:rPr lang="pt-BR" sz="2100" i="1" dirty="0" smtClean="0"/>
              <a:t>big brother</a:t>
            </a:r>
            <a:r>
              <a:rPr lang="pt-BR" sz="2100" dirty="0" smtClean="0"/>
              <a:t>”)</a:t>
            </a:r>
          </a:p>
          <a:p>
            <a:pPr lvl="2"/>
            <a:r>
              <a:rPr lang="pt-BR" sz="2100" dirty="0" smtClean="0"/>
              <a:t>propicia estímulos a um ambiente de negócios: favorece novos investimentos, aumenta a </a:t>
            </a:r>
            <a:r>
              <a:rPr lang="pt-BR" sz="2100" dirty="0" err="1" smtClean="0"/>
              <a:t>contestabilidade</a:t>
            </a:r>
            <a:r>
              <a:rPr lang="pt-BR" sz="2100" dirty="0" smtClean="0"/>
              <a:t>, reduz ineficiência </a:t>
            </a:r>
            <a:r>
              <a:rPr lang="pt-BR" sz="2100" dirty="0" err="1" smtClean="0"/>
              <a:t>alocativa</a:t>
            </a:r>
            <a:r>
              <a:rPr lang="pt-BR" sz="2100" dirty="0" smtClean="0"/>
              <a:t>.</a:t>
            </a:r>
          </a:p>
          <a:p>
            <a:pPr lvl="2">
              <a:spcAft>
                <a:spcPts val="1200"/>
              </a:spcAft>
            </a:pPr>
            <a:r>
              <a:rPr lang="pt-BR" sz="2100" dirty="0" smtClean="0"/>
              <a:t>estimula a geração de conhecimento, pesquisa em problemas de longo prazo</a:t>
            </a:r>
            <a:endParaRPr lang="pt-BR" sz="2100" dirty="0" smtClean="0"/>
          </a:p>
          <a:p>
            <a:r>
              <a:rPr lang="pt-BR" sz="2700" dirty="0" smtClean="0"/>
              <a:t>O regulador deve ser um produtor de informações dos regulados: não existe boa regulação fundamentada em assimetrias de informação.</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19</a:t>
            </a:fld>
            <a:r>
              <a:rPr lang="pt-BR" dirty="0" smtClean="0"/>
              <a:t>/43</a:t>
            </a: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t>Por que regular um mercado?</a:t>
            </a:r>
          </a:p>
          <a:p>
            <a:pPr>
              <a:spcAft>
                <a:spcPts val="1200"/>
              </a:spcAft>
            </a:pPr>
            <a:r>
              <a:rPr lang="pt-BR" dirty="0" smtClean="0"/>
              <a:t>Controles e configurações regulatórias</a:t>
            </a:r>
          </a:p>
          <a:p>
            <a:pPr>
              <a:spcAft>
                <a:spcPts val="1200"/>
              </a:spcAft>
            </a:pPr>
            <a:r>
              <a:rPr lang="pt-BR" dirty="0" smtClean="0"/>
              <a:t>Os efeitos da regulação</a:t>
            </a:r>
          </a:p>
          <a:p>
            <a:pPr>
              <a:spcAft>
                <a:spcPts val="1200"/>
              </a:spcAft>
            </a:pPr>
            <a:r>
              <a:rPr lang="pt-BR" dirty="0" smtClean="0"/>
              <a:t>Estudos sobre a experiência internacional</a:t>
            </a:r>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Teste da Necessidade de Regulação</a:t>
            </a:r>
            <a:endParaRPr lang="pt-BR" dirty="0"/>
          </a:p>
        </p:txBody>
      </p:sp>
      <p:sp>
        <p:nvSpPr>
          <p:cNvPr id="3" name="Espaço Reservado para Conteúdo 2"/>
          <p:cNvSpPr>
            <a:spLocks noGrp="1"/>
          </p:cNvSpPr>
          <p:nvPr>
            <p:ph sz="quarter" idx="1"/>
          </p:nvPr>
        </p:nvSpPr>
        <p:spPr>
          <a:xfrm>
            <a:off x="428596" y="1671638"/>
            <a:ext cx="8388508" cy="4972072"/>
          </a:xfrm>
        </p:spPr>
        <p:txBody>
          <a:bodyPr>
            <a:normAutofit fontScale="92500" lnSpcReduction="10000"/>
          </a:bodyPr>
          <a:lstStyle/>
          <a:p>
            <a:pPr>
              <a:spcAft>
                <a:spcPts val="600"/>
              </a:spcAft>
            </a:pPr>
            <a:r>
              <a:rPr lang="pt-BR" i="1" dirty="0" err="1" smtClean="0"/>
              <a:t>Check-list</a:t>
            </a:r>
            <a:r>
              <a:rPr lang="pt-BR" dirty="0" smtClean="0"/>
              <a:t>:</a:t>
            </a:r>
          </a:p>
          <a:p>
            <a:pPr marL="880110" lvl="1" indent="-514350">
              <a:spcAft>
                <a:spcPts val="600"/>
              </a:spcAft>
              <a:buFont typeface="+mj-lt"/>
              <a:buAutoNum type="arabicPeriod"/>
            </a:pPr>
            <a:r>
              <a:rPr lang="pt-BR" dirty="0" smtClean="0"/>
              <a:t>Existem ineficiências se o mercado não for </a:t>
            </a:r>
            <a:r>
              <a:rPr lang="pt-BR" dirty="0" smtClean="0"/>
              <a:t>regulado?</a:t>
            </a:r>
            <a:br>
              <a:rPr lang="pt-BR" dirty="0" smtClean="0"/>
            </a:br>
            <a:r>
              <a:rPr lang="pt-BR" dirty="0" smtClean="0"/>
              <a:t>Qual </a:t>
            </a:r>
            <a:r>
              <a:rPr lang="pt-BR" dirty="0" smtClean="0"/>
              <a:t>a sua magnitude?</a:t>
            </a:r>
          </a:p>
          <a:p>
            <a:pPr marL="880110" lvl="1" indent="-514350">
              <a:spcAft>
                <a:spcPts val="600"/>
              </a:spcAft>
              <a:buFont typeface="+mj-lt"/>
              <a:buAutoNum type="arabicPeriod"/>
            </a:pPr>
            <a:r>
              <a:rPr lang="pt-BR" dirty="0" smtClean="0"/>
              <a:t>É viável uma intervenção para corrigir as ineficiências? Quais mecanismos precisarei para fazer uma firma </a:t>
            </a:r>
            <a:r>
              <a:rPr lang="pt-BR" dirty="0" err="1" smtClean="0"/>
              <a:t>maximizadora</a:t>
            </a:r>
            <a:r>
              <a:rPr lang="pt-BR" dirty="0" smtClean="0"/>
              <a:t> de lucros reduzir/eliminar as ineficiências?</a:t>
            </a:r>
          </a:p>
          <a:p>
            <a:pPr marL="880110" lvl="1" indent="-514350">
              <a:spcAft>
                <a:spcPts val="600"/>
              </a:spcAft>
              <a:buFont typeface="+mj-lt"/>
              <a:buAutoNum type="arabicPeriod"/>
            </a:pPr>
            <a:r>
              <a:rPr lang="pt-BR" dirty="0" smtClean="0"/>
              <a:t>Quais os custos diretos da implementação do mecanismo regulatório (despesas da agência e das próprias firmas)? Quais os custos indiretos (ineficiências induzidas pela regulação)? Os benefícios da regulação justificam os custos? Ex: Regulação pelo custo do serviço gera incentivos perversos para as firmas não minimizarem custos. </a:t>
            </a:r>
            <a:endParaRPr lang="pt-BR" dirty="0"/>
          </a:p>
        </p:txBody>
      </p:sp>
      <p:sp>
        <p:nvSpPr>
          <p:cNvPr id="5" name="Retângulo 4"/>
          <p:cNvSpPr/>
          <p:nvPr/>
        </p:nvSpPr>
        <p:spPr>
          <a:xfrm>
            <a:off x="642910" y="3000372"/>
            <a:ext cx="8215370" cy="1143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642910" y="4143380"/>
            <a:ext cx="8215370" cy="20717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20</a:t>
            </a:fld>
            <a:r>
              <a:rPr lang="pt-BR" dirty="0" smtClean="0"/>
              <a:t>/43</a:t>
            </a:r>
            <a:endParaRPr lang="pt-BR" dirty="0"/>
          </a:p>
        </p:txBody>
      </p:sp>
      <p:sp>
        <p:nvSpPr>
          <p:cNvPr id="4" name="Retângulo 3"/>
          <p:cNvSpPr/>
          <p:nvPr/>
        </p:nvSpPr>
        <p:spPr>
          <a:xfrm>
            <a:off x="642910" y="2143116"/>
            <a:ext cx="8215370" cy="857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Teste da Necessidade de Regulação</a:t>
            </a:r>
            <a:endParaRPr lang="pt-BR" dirty="0"/>
          </a:p>
        </p:txBody>
      </p:sp>
      <p:sp>
        <p:nvSpPr>
          <p:cNvPr id="3" name="Espaço Reservado para Conteúdo 2"/>
          <p:cNvSpPr>
            <a:spLocks noGrp="1"/>
          </p:cNvSpPr>
          <p:nvPr>
            <p:ph sz="quarter" idx="1"/>
          </p:nvPr>
        </p:nvSpPr>
        <p:spPr>
          <a:xfrm>
            <a:off x="612648" y="1785926"/>
            <a:ext cx="8153400" cy="4495800"/>
          </a:xfrm>
        </p:spPr>
        <p:txBody>
          <a:bodyPr>
            <a:normAutofit/>
          </a:bodyPr>
          <a:lstStyle/>
          <a:p>
            <a:r>
              <a:rPr lang="pt-BR" sz="2800" dirty="0" smtClean="0"/>
              <a:t>O caso mais clássico de necessidade de inserção de mecanismos regulatórios é a existência de um </a:t>
            </a:r>
            <a:r>
              <a:rPr lang="pt-BR" sz="2800" dirty="0" smtClean="0">
                <a:hlinkClick r:id="rId2" action="ppaction://hlinksldjump"/>
              </a:rPr>
              <a:t>Monopólio Natural</a:t>
            </a:r>
            <a:r>
              <a:rPr lang="pt-BR" sz="2800" dirty="0" smtClean="0"/>
              <a:t>.</a:t>
            </a:r>
            <a:endParaRPr lang="pt-BR" sz="28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21</a:t>
            </a:fld>
            <a:r>
              <a:rPr lang="pt-BR" dirty="0" smtClean="0"/>
              <a:t>/43</a:t>
            </a:r>
            <a:endParaRPr lang="pt-B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Monopólio Natural</a:t>
            </a:r>
            <a:endParaRPr lang="pt-BR" dirty="0"/>
          </a:p>
        </p:txBody>
      </p:sp>
      <p:sp>
        <p:nvSpPr>
          <p:cNvPr id="3" name="Espaço Reservado para Conteúdo 2"/>
          <p:cNvSpPr>
            <a:spLocks noGrp="1"/>
          </p:cNvSpPr>
          <p:nvPr>
            <p:ph sz="quarter" idx="1"/>
          </p:nvPr>
        </p:nvSpPr>
        <p:spPr>
          <a:xfrm>
            <a:off x="612648" y="1719282"/>
            <a:ext cx="8245632" cy="4710114"/>
          </a:xfrm>
        </p:spPr>
        <p:txBody>
          <a:bodyPr>
            <a:normAutofit fontScale="85000" lnSpcReduction="20000"/>
          </a:bodyPr>
          <a:lstStyle/>
          <a:p>
            <a:pPr>
              <a:spcAft>
                <a:spcPts val="1800"/>
              </a:spcAft>
            </a:pPr>
            <a:r>
              <a:rPr lang="pt-BR" sz="2400" dirty="0" smtClean="0"/>
              <a:t>É o mercado no qual a competição:</a:t>
            </a:r>
          </a:p>
          <a:p>
            <a:pPr lvl="1">
              <a:spcAft>
                <a:spcPts val="1800"/>
              </a:spcAft>
            </a:pPr>
            <a:r>
              <a:rPr lang="pt-BR" sz="2000" dirty="0" smtClean="0"/>
              <a:t>não é </a:t>
            </a:r>
            <a:r>
              <a:rPr lang="pt-BR" sz="2000" b="1" i="1" dirty="0" smtClean="0">
                <a:solidFill>
                  <a:srgbClr val="FF0000"/>
                </a:solidFill>
              </a:rPr>
              <a:t>possível</a:t>
            </a:r>
            <a:r>
              <a:rPr lang="pt-BR" sz="2000" dirty="0" smtClean="0"/>
              <a:t> (sentido positivo): pode-se prever que existirá apenas uma empresa no mercado</a:t>
            </a:r>
          </a:p>
          <a:p>
            <a:pPr lvl="1">
              <a:spcAft>
                <a:spcPts val="1800"/>
              </a:spcAft>
            </a:pPr>
            <a:r>
              <a:rPr lang="pt-BR" sz="2000" dirty="0" smtClean="0"/>
              <a:t>não é </a:t>
            </a:r>
            <a:r>
              <a:rPr lang="pt-BR" sz="2000" b="1" i="1" dirty="0" smtClean="0">
                <a:solidFill>
                  <a:srgbClr val="FF0000"/>
                </a:solidFill>
              </a:rPr>
              <a:t>desejável</a:t>
            </a:r>
            <a:r>
              <a:rPr lang="pt-BR" sz="2000" dirty="0" smtClean="0"/>
              <a:t> (sentido normativo): um mercado onde o custo médio de produção da indústria é minimizado quando há apenas um produtor</a:t>
            </a:r>
          </a:p>
          <a:p>
            <a:pPr>
              <a:spcAft>
                <a:spcPts val="1800"/>
              </a:spcAft>
            </a:pPr>
            <a:r>
              <a:rPr lang="pt-BR" sz="2400" dirty="0" smtClean="0"/>
              <a:t>As definições são relacionadas mas não são a mesma coisa: um mercado com características de monopólio natural mas não regulado pode apresentar, em algum momento, uma estrutura de oligopólio, ao invés de </a:t>
            </a:r>
            <a:r>
              <a:rPr lang="pt-BR" sz="2400" dirty="0" smtClean="0"/>
              <a:t>monopólio.</a:t>
            </a:r>
            <a:endParaRPr lang="pt-BR" sz="2400" dirty="0" smtClean="0"/>
          </a:p>
          <a:p>
            <a:pPr>
              <a:spcAft>
                <a:spcPts val="1800"/>
              </a:spcAft>
            </a:pPr>
            <a:r>
              <a:rPr lang="pt-BR" sz="2400" dirty="0" smtClean="0"/>
              <a:t>Condições: vigência de </a:t>
            </a:r>
            <a:r>
              <a:rPr lang="pt-BR" sz="2400" b="1" i="1" dirty="0" smtClean="0">
                <a:solidFill>
                  <a:srgbClr val="FF0000"/>
                </a:solidFill>
              </a:rPr>
              <a:t>economias de escala</a:t>
            </a:r>
            <a:r>
              <a:rPr lang="pt-BR" sz="2400" dirty="0" smtClean="0"/>
              <a:t>: sub-aditividade em custos</a:t>
            </a:r>
          </a:p>
          <a:p>
            <a:pPr>
              <a:spcAft>
                <a:spcPts val="1800"/>
              </a:spcAft>
            </a:pPr>
            <a:r>
              <a:rPr lang="pt-BR" sz="2400" dirty="0" smtClean="0"/>
              <a:t>Um monopólio natural precisa ser regulado por conta das ineficiências </a:t>
            </a:r>
            <a:r>
              <a:rPr lang="pt-BR" sz="2400" dirty="0" err="1" smtClean="0"/>
              <a:t>alocativas</a:t>
            </a:r>
            <a:r>
              <a:rPr lang="pt-BR" sz="2400" dirty="0" smtClean="0"/>
              <a:t> geradas</a:t>
            </a:r>
          </a:p>
          <a:p>
            <a:pPr>
              <a:spcAft>
                <a:spcPts val="1800"/>
              </a:spcAft>
            </a:pPr>
            <a:endParaRPr lang="pt-BR" sz="2400" dirty="0" smtClean="0"/>
          </a:p>
          <a:p>
            <a:pPr>
              <a:spcAft>
                <a:spcPts val="1800"/>
              </a:spcAft>
            </a:pPr>
            <a:endParaRPr lang="pt-BR" sz="24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22</a:t>
            </a:fld>
            <a:r>
              <a:rPr lang="pt-BR" dirty="0" smtClean="0"/>
              <a:t>/43</a:t>
            </a:r>
            <a:endParaRPr lang="pt-B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Tamanho é Documento em </a:t>
            </a:r>
            <a:r>
              <a:rPr lang="pt-BR" dirty="0" err="1" smtClean="0"/>
              <a:t>Traer</a:t>
            </a:r>
            <a:r>
              <a:rPr lang="pt-BR" dirty="0" smtClean="0"/>
              <a:t>?</a:t>
            </a:r>
            <a:endParaRPr lang="pt-BR" dirty="0"/>
          </a:p>
        </p:txBody>
      </p:sp>
      <p:sp>
        <p:nvSpPr>
          <p:cNvPr id="3" name="Espaço Reservado para Conteúdo 2"/>
          <p:cNvSpPr>
            <a:spLocks noGrp="1"/>
          </p:cNvSpPr>
          <p:nvPr>
            <p:ph sz="quarter" idx="1"/>
          </p:nvPr>
        </p:nvSpPr>
        <p:spPr>
          <a:xfrm>
            <a:off x="612648" y="1743076"/>
            <a:ext cx="8153400" cy="4329130"/>
          </a:xfrm>
        </p:spPr>
        <p:txBody>
          <a:bodyPr>
            <a:normAutofit/>
          </a:bodyPr>
          <a:lstStyle/>
          <a:p>
            <a:pPr>
              <a:spcAft>
                <a:spcPts val="1200"/>
              </a:spcAft>
            </a:pPr>
            <a:r>
              <a:rPr lang="pt-BR" sz="2400" dirty="0" smtClean="0"/>
              <a:t>Estudo mais clássico de economias de escala em transporte aéreo: Douglas Caves, </a:t>
            </a:r>
            <a:r>
              <a:rPr lang="pt-BR" sz="2400" dirty="0" err="1" smtClean="0"/>
              <a:t>Laurits</a:t>
            </a:r>
            <a:r>
              <a:rPr lang="pt-BR" sz="2400" dirty="0" smtClean="0"/>
              <a:t> </a:t>
            </a:r>
            <a:r>
              <a:rPr lang="pt-BR" sz="2400" dirty="0" err="1" smtClean="0"/>
              <a:t>Christensen</a:t>
            </a:r>
            <a:r>
              <a:rPr lang="pt-BR" sz="2400" dirty="0" smtClean="0"/>
              <a:t> e Michael </a:t>
            </a:r>
            <a:r>
              <a:rPr lang="pt-BR" sz="2400" dirty="0" err="1" smtClean="0"/>
              <a:t>Tretheway</a:t>
            </a:r>
            <a:r>
              <a:rPr lang="pt-BR" sz="2400" dirty="0" smtClean="0"/>
              <a:t> (1984) </a:t>
            </a:r>
            <a:r>
              <a:rPr lang="pt-BR" sz="2400" i="1" dirty="0" err="1" smtClean="0"/>
              <a:t>Rand</a:t>
            </a:r>
            <a:r>
              <a:rPr lang="pt-BR" sz="2400" i="1" dirty="0" smtClean="0"/>
              <a:t> </a:t>
            </a:r>
            <a:r>
              <a:rPr lang="pt-BR" sz="2400" i="1" dirty="0" err="1" smtClean="0"/>
              <a:t>Journal</a:t>
            </a:r>
            <a:r>
              <a:rPr lang="pt-BR" sz="2400" i="1" dirty="0" smtClean="0"/>
              <a:t> </a:t>
            </a:r>
            <a:r>
              <a:rPr lang="pt-BR" sz="2400" i="1" dirty="0" err="1" smtClean="0"/>
              <a:t>of</a:t>
            </a:r>
            <a:r>
              <a:rPr lang="pt-BR" sz="2400" i="1" dirty="0" smtClean="0"/>
              <a:t> </a:t>
            </a:r>
            <a:r>
              <a:rPr lang="pt-BR" sz="2400" i="1" dirty="0" err="1" smtClean="0"/>
              <a:t>Economics</a:t>
            </a:r>
            <a:r>
              <a:rPr lang="pt-BR" sz="2400" dirty="0" smtClean="0"/>
              <a:t>: </a:t>
            </a:r>
            <a:r>
              <a:rPr lang="pt-BR" sz="2400" dirty="0" err="1" smtClean="0"/>
              <a:t>CCT</a:t>
            </a:r>
            <a:r>
              <a:rPr lang="pt-BR" sz="2400" dirty="0" smtClean="0"/>
              <a:t>.</a:t>
            </a:r>
          </a:p>
          <a:p>
            <a:pPr>
              <a:spcAft>
                <a:spcPts val="1200"/>
              </a:spcAft>
            </a:pPr>
            <a:r>
              <a:rPr lang="pt-BR" sz="2400" dirty="0" err="1" smtClean="0"/>
              <a:t>CCT</a:t>
            </a:r>
            <a:r>
              <a:rPr lang="pt-BR" sz="2400" dirty="0" smtClean="0"/>
              <a:t> </a:t>
            </a:r>
            <a:r>
              <a:rPr lang="pt-BR" sz="2400" dirty="0" smtClean="0"/>
              <a:t>investigam </a:t>
            </a:r>
            <a:r>
              <a:rPr lang="pt-BR" sz="2400" dirty="0" smtClean="0"/>
              <a:t>se economias de escala </a:t>
            </a:r>
            <a:r>
              <a:rPr lang="pt-BR" sz="2400" dirty="0" smtClean="0"/>
              <a:t>poderiam </a:t>
            </a:r>
            <a:r>
              <a:rPr lang="pt-BR" sz="2400" dirty="0" smtClean="0"/>
              <a:t>ser fator explicativo da </a:t>
            </a:r>
            <a:r>
              <a:rPr lang="pt-BR" sz="2400" dirty="0" smtClean="0">
                <a:hlinkClick r:id="rId2" action="ppaction://hlinksldjump"/>
              </a:rPr>
              <a:t>diferença de custos </a:t>
            </a:r>
            <a:r>
              <a:rPr lang="pt-BR" sz="2400" dirty="0" smtClean="0"/>
              <a:t>entre as grandes e as pequenas empresas dos Estados Unidos.</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23</a:t>
            </a:fld>
            <a:r>
              <a:rPr lang="pt-BR" dirty="0" smtClean="0"/>
              <a:t>/43</a:t>
            </a:r>
            <a:endParaRPr lang="pt-B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Tamanho é Documento em </a:t>
            </a:r>
            <a:r>
              <a:rPr lang="pt-BR" dirty="0" err="1" smtClean="0"/>
              <a:t>Traer</a:t>
            </a:r>
            <a:r>
              <a:rPr lang="pt-BR" dirty="0" smtClean="0"/>
              <a:t>?</a:t>
            </a:r>
            <a:endParaRPr lang="pt-BR" dirty="0"/>
          </a:p>
        </p:txBody>
      </p:sp>
      <p:sp>
        <p:nvSpPr>
          <p:cNvPr id="3" name="Espaço Reservado para Conteúdo 2"/>
          <p:cNvSpPr>
            <a:spLocks noGrp="1"/>
          </p:cNvSpPr>
          <p:nvPr>
            <p:ph sz="quarter" idx="1"/>
          </p:nvPr>
        </p:nvSpPr>
        <p:spPr>
          <a:xfrm>
            <a:off x="612648" y="1600200"/>
            <a:ext cx="8153400" cy="4972072"/>
          </a:xfrm>
        </p:spPr>
        <p:txBody>
          <a:bodyPr>
            <a:normAutofit fontScale="77500" lnSpcReduction="20000"/>
          </a:bodyPr>
          <a:lstStyle/>
          <a:p>
            <a:pPr>
              <a:spcAft>
                <a:spcPts val="1200"/>
              </a:spcAft>
            </a:pPr>
            <a:r>
              <a:rPr lang="pt-BR" dirty="0" smtClean="0"/>
              <a:t>Não encontram evidências de economias de escala, mas encontram evidências substanciais de existência de economias de densidade para </a:t>
            </a:r>
            <a:r>
              <a:rPr lang="pt-BR" dirty="0" err="1" smtClean="0"/>
              <a:t>cias</a:t>
            </a:r>
            <a:r>
              <a:rPr lang="pt-BR" dirty="0" smtClean="0"/>
              <a:t> aéreas de todos os tamanhos.</a:t>
            </a:r>
          </a:p>
          <a:p>
            <a:pPr lvl="1"/>
            <a:r>
              <a:rPr lang="pt-BR" b="1" i="1" dirty="0" smtClean="0">
                <a:solidFill>
                  <a:srgbClr val="FF0000"/>
                </a:solidFill>
              </a:rPr>
              <a:t>Retornos à densidade</a:t>
            </a:r>
            <a:r>
              <a:rPr lang="pt-BR" dirty="0" smtClean="0"/>
              <a:t>: variação nos custos unitários causada por aumento do tráfego no âmbito de uma dada rede.</a:t>
            </a:r>
          </a:p>
          <a:p>
            <a:pPr lvl="1">
              <a:spcAft>
                <a:spcPts val="1200"/>
              </a:spcAft>
            </a:pPr>
            <a:r>
              <a:rPr lang="pt-BR" b="1" i="1" dirty="0" smtClean="0">
                <a:solidFill>
                  <a:srgbClr val="FF0000"/>
                </a:solidFill>
              </a:rPr>
              <a:t>Retornos à escala</a:t>
            </a:r>
            <a:r>
              <a:rPr lang="pt-BR" dirty="0" smtClean="0"/>
              <a:t>: variação nos custos unitários devido a mudanças proporcionais tanto no tamanho da rede quanto no tráfego. Maior rede = maior número de pontos servidos, mais horas de aeronaves, mais horas de tripulação, etc.</a:t>
            </a:r>
          </a:p>
          <a:p>
            <a:r>
              <a:rPr lang="pt-BR" dirty="0" smtClean="0"/>
              <a:t>Isso explica a habilidade das companhias locais em competirem com </a:t>
            </a:r>
            <a:r>
              <a:rPr lang="pt-BR" dirty="0" err="1" smtClean="0"/>
              <a:t>cias</a:t>
            </a:r>
            <a:r>
              <a:rPr lang="pt-BR" dirty="0" smtClean="0"/>
              <a:t> tronco em certos mercados</a:t>
            </a:r>
          </a:p>
          <a:p>
            <a:r>
              <a:rPr lang="pt-BR" dirty="0" smtClean="0"/>
              <a:t>As pequenas não reduziriam o seu custo unitário por meio de aumentos na sua escala de operações, mas apenas por meio de um maior fluxo (uso) da rede existente (aumento do tráfego). Existem custos fixos associados às redes das </a:t>
            </a:r>
            <a:r>
              <a:rPr lang="pt-BR" dirty="0" err="1" smtClean="0"/>
              <a:t>cias</a:t>
            </a:r>
            <a:r>
              <a:rPr lang="pt-BR" dirty="0" smtClean="0"/>
              <a:t> aéreas.</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24</a:t>
            </a:fld>
            <a:r>
              <a:rPr lang="pt-BR" dirty="0" smtClean="0"/>
              <a:t>/43</a:t>
            </a:r>
            <a:endParaRPr lang="pt-B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Tamanho é Documento em </a:t>
            </a:r>
            <a:r>
              <a:rPr lang="pt-BR" dirty="0" err="1" smtClean="0"/>
              <a:t>Traer</a:t>
            </a:r>
            <a:r>
              <a:rPr lang="pt-BR" dirty="0" smtClean="0"/>
              <a:t>?</a:t>
            </a:r>
            <a:endParaRPr lang="pt-BR" dirty="0"/>
          </a:p>
        </p:txBody>
      </p:sp>
      <p:sp>
        <p:nvSpPr>
          <p:cNvPr id="3" name="Espaço Reservado para Conteúdo 2"/>
          <p:cNvSpPr>
            <a:spLocks noGrp="1"/>
          </p:cNvSpPr>
          <p:nvPr>
            <p:ph sz="quarter" idx="1"/>
          </p:nvPr>
        </p:nvSpPr>
        <p:spPr>
          <a:xfrm>
            <a:off x="612648" y="1600200"/>
            <a:ext cx="8153400" cy="4972072"/>
          </a:xfrm>
        </p:spPr>
        <p:txBody>
          <a:bodyPr>
            <a:normAutofit/>
          </a:bodyPr>
          <a:lstStyle/>
          <a:p>
            <a:r>
              <a:rPr lang="pt-BR" sz="2400" dirty="0" smtClean="0"/>
              <a:t>Conclusões de </a:t>
            </a:r>
            <a:r>
              <a:rPr lang="pt-BR" sz="2400" dirty="0" err="1" smtClean="0"/>
              <a:t>CCT</a:t>
            </a:r>
            <a:r>
              <a:rPr lang="pt-BR" sz="2400" dirty="0" smtClean="0"/>
              <a:t>: Empresas com redes pequenas podem competir com empresas com redes grandes em dados mercados, basta terem um uso eficiente de suas próprias malhas.</a:t>
            </a:r>
          </a:p>
          <a:p>
            <a:r>
              <a:rPr lang="pt-BR" sz="2400" dirty="0" smtClean="0"/>
              <a:t>Conclusão: a </a:t>
            </a:r>
            <a:r>
              <a:rPr lang="pt-BR" sz="2400" dirty="0" err="1" smtClean="0"/>
              <a:t>desregulação</a:t>
            </a:r>
            <a:r>
              <a:rPr lang="pt-BR" sz="2400" dirty="0" smtClean="0"/>
              <a:t> tende a produzir os resultados socialmente ótimos no transporte aéreo, ou seja a eficiência </a:t>
            </a:r>
            <a:r>
              <a:rPr lang="pt-BR" sz="2400" dirty="0" err="1" smtClean="0"/>
              <a:t>alocativa</a:t>
            </a:r>
            <a:r>
              <a:rPr lang="pt-BR" sz="2400" dirty="0" smtClean="0"/>
              <a:t> advinda da competição</a:t>
            </a:r>
          </a:p>
          <a:p>
            <a:r>
              <a:rPr lang="pt-BR" sz="2400" dirty="0" smtClean="0"/>
              <a:t>Não é o tamanho da rede que conta.</a:t>
            </a:r>
          </a:p>
          <a:p>
            <a:r>
              <a:rPr lang="pt-BR" sz="2400" dirty="0" smtClean="0"/>
              <a:t>Jorge Silveira (2003</a:t>
            </a:r>
            <a:r>
              <a:rPr lang="pt-BR" sz="2400" dirty="0" smtClean="0"/>
              <a:t>): </a:t>
            </a:r>
            <a:r>
              <a:rPr lang="pt-BR" sz="2400" dirty="0" smtClean="0"/>
              <a:t>também encontra evidências apenas de economias de densidade e não de escala no mercado doméstico brasileiro.</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25</a:t>
            </a:fld>
            <a:r>
              <a:rPr lang="pt-BR" dirty="0" smtClean="0"/>
              <a:t>/43</a:t>
            </a:r>
            <a:endParaRPr lang="pt-B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Tamanho é Documento em </a:t>
            </a:r>
            <a:r>
              <a:rPr lang="pt-BR" dirty="0" err="1" smtClean="0"/>
              <a:t>Traer</a:t>
            </a:r>
            <a:r>
              <a:rPr lang="pt-BR" dirty="0" smtClean="0"/>
              <a:t>?</a:t>
            </a:r>
            <a:endParaRPr lang="pt-BR" dirty="0"/>
          </a:p>
        </p:txBody>
      </p:sp>
      <p:sp>
        <p:nvSpPr>
          <p:cNvPr id="3" name="Espaço Reservado para Conteúdo 2"/>
          <p:cNvSpPr>
            <a:spLocks noGrp="1"/>
          </p:cNvSpPr>
          <p:nvPr>
            <p:ph sz="quarter" idx="1"/>
          </p:nvPr>
        </p:nvSpPr>
        <p:spPr>
          <a:xfrm>
            <a:off x="612648" y="1743076"/>
            <a:ext cx="8153400" cy="4972072"/>
          </a:xfrm>
        </p:spPr>
        <p:txBody>
          <a:bodyPr>
            <a:normAutofit/>
          </a:bodyPr>
          <a:lstStyle/>
          <a:p>
            <a:pPr>
              <a:spcAft>
                <a:spcPts val="1200"/>
              </a:spcAft>
            </a:pPr>
            <a:r>
              <a:rPr lang="pt-BR" sz="2400" dirty="0" smtClean="0"/>
              <a:t>Debate atual sobre os custos unitários no transporte aéreo: convivência de modelos de negócios distintos</a:t>
            </a:r>
          </a:p>
          <a:p>
            <a:pPr lvl="1"/>
            <a:r>
              <a:rPr lang="pt-BR" sz="2100" i="1" dirty="0" err="1" smtClean="0"/>
              <a:t>Low</a:t>
            </a:r>
            <a:r>
              <a:rPr lang="pt-BR" sz="2100" i="1" dirty="0" smtClean="0"/>
              <a:t> </a:t>
            </a:r>
            <a:r>
              <a:rPr lang="pt-BR" sz="2100" i="1" dirty="0" err="1" smtClean="0"/>
              <a:t>Cost</a:t>
            </a:r>
            <a:r>
              <a:rPr lang="pt-BR" sz="2100" i="1" dirty="0" smtClean="0"/>
              <a:t>, </a:t>
            </a:r>
            <a:r>
              <a:rPr lang="pt-BR" sz="2100" i="1" dirty="0" err="1" smtClean="0"/>
              <a:t>Low</a:t>
            </a:r>
            <a:r>
              <a:rPr lang="pt-BR" sz="2100" i="1" dirty="0" smtClean="0"/>
              <a:t> </a:t>
            </a:r>
            <a:r>
              <a:rPr lang="pt-BR" sz="2100" i="1" dirty="0" err="1" smtClean="0"/>
              <a:t>Fare</a:t>
            </a:r>
            <a:r>
              <a:rPr lang="pt-BR" sz="2100" dirty="0" smtClean="0"/>
              <a:t>: economias devido à operação em alta </a:t>
            </a:r>
            <a:r>
              <a:rPr lang="pt-BR" sz="2100" dirty="0" err="1" smtClean="0"/>
              <a:t>frequência</a:t>
            </a:r>
            <a:r>
              <a:rPr lang="pt-BR" sz="2100" dirty="0" smtClean="0"/>
              <a:t>, etapas curtas, </a:t>
            </a:r>
            <a:r>
              <a:rPr lang="pt-BR" sz="2100" i="1" dirty="0" err="1" smtClean="0"/>
              <a:t>turn-times</a:t>
            </a:r>
            <a:r>
              <a:rPr lang="pt-BR" sz="2100" dirty="0" smtClean="0"/>
              <a:t> altos ou à “verticalização” com aeroportos secundários.</a:t>
            </a:r>
          </a:p>
          <a:p>
            <a:pPr lvl="1"/>
            <a:r>
              <a:rPr lang="pt-BR" sz="2100" i="1" dirty="0" smtClean="0"/>
              <a:t>Network</a:t>
            </a:r>
            <a:r>
              <a:rPr lang="pt-BR" sz="2100" dirty="0" smtClean="0"/>
              <a:t> (</a:t>
            </a:r>
            <a:r>
              <a:rPr lang="pt-BR" sz="2100" i="1" dirty="0" err="1" smtClean="0"/>
              <a:t>Hub-and-Spoke</a:t>
            </a:r>
            <a:r>
              <a:rPr lang="pt-BR" sz="2100" dirty="0" smtClean="0"/>
              <a:t>): economias devido à concentração da rede em alguns pontos</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26</a:t>
            </a:fld>
            <a:r>
              <a:rPr lang="pt-BR" dirty="0" smtClean="0"/>
              <a:t>/43</a:t>
            </a:r>
            <a:endParaRPr lang="pt-B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t>Por que regular um mercado?</a:t>
            </a:r>
          </a:p>
          <a:p>
            <a:pPr>
              <a:spcAft>
                <a:spcPts val="1200"/>
              </a:spcAft>
            </a:pPr>
            <a:r>
              <a:rPr lang="pt-BR" dirty="0" smtClean="0">
                <a:hlinkClick r:id="rId2" action="ppaction://hlinksldjump"/>
              </a:rPr>
              <a:t>Controles e configurações regulatórias</a:t>
            </a:r>
            <a:endParaRPr lang="pt-BR" dirty="0" smtClean="0"/>
          </a:p>
          <a:p>
            <a:pPr>
              <a:spcAft>
                <a:spcPts val="1200"/>
              </a:spcAft>
            </a:pPr>
            <a:r>
              <a:rPr lang="pt-BR" dirty="0" smtClean="0"/>
              <a:t>Os efeitos da regulação</a:t>
            </a:r>
          </a:p>
          <a:p>
            <a:pPr>
              <a:spcAft>
                <a:spcPts val="1200"/>
              </a:spcAft>
            </a:pPr>
            <a:r>
              <a:rPr lang="pt-BR" dirty="0" smtClean="0"/>
              <a:t>Estudos sobre a experiência internacional</a:t>
            </a:r>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
        <p:nvSpPr>
          <p:cNvPr id="7"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27</a:t>
            </a:fld>
            <a:r>
              <a:rPr lang="pt-BR" dirty="0" smtClean="0"/>
              <a:t>/43</a:t>
            </a:r>
            <a:endParaRPr lang="pt-B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Controles Regulatórios</a:t>
            </a:r>
            <a:endParaRPr lang="pt-BR" dirty="0"/>
          </a:p>
        </p:txBody>
      </p:sp>
      <p:sp>
        <p:nvSpPr>
          <p:cNvPr id="3" name="Espaço Reservado para Conteúdo 2"/>
          <p:cNvSpPr>
            <a:spLocks noGrp="1"/>
          </p:cNvSpPr>
          <p:nvPr>
            <p:ph sz="quarter" idx="1"/>
          </p:nvPr>
        </p:nvSpPr>
        <p:spPr>
          <a:xfrm>
            <a:off x="500034" y="1600200"/>
            <a:ext cx="8153400" cy="614354"/>
          </a:xfrm>
        </p:spPr>
        <p:txBody>
          <a:bodyPr>
            <a:normAutofit/>
          </a:bodyPr>
          <a:lstStyle/>
          <a:p>
            <a:r>
              <a:rPr lang="pt-BR" sz="2800" dirty="0" smtClean="0"/>
              <a:t>Dois tipos de controles promovidos pela </a:t>
            </a:r>
            <a:r>
              <a:rPr lang="pt-BR" sz="2800" dirty="0" smtClean="0"/>
              <a:t>regulação</a:t>
            </a:r>
            <a:endParaRPr lang="pt-BR" sz="2800" dirty="0" smtClean="0"/>
          </a:p>
          <a:p>
            <a:pPr lvl="1"/>
            <a:endParaRPr lang="pt-BR" sz="24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28</a:t>
            </a:fld>
            <a:r>
              <a:rPr lang="pt-BR" dirty="0" smtClean="0"/>
              <a:t>/43</a:t>
            </a:r>
            <a:endParaRPr lang="pt-BR" dirty="0"/>
          </a:p>
        </p:txBody>
      </p:sp>
      <p:sp>
        <p:nvSpPr>
          <p:cNvPr id="6" name="Espaço Reservado para Conteúdo 2"/>
          <p:cNvSpPr txBox="1">
            <a:spLocks/>
          </p:cNvSpPr>
          <p:nvPr/>
        </p:nvSpPr>
        <p:spPr>
          <a:xfrm>
            <a:off x="847756" y="2357430"/>
            <a:ext cx="8153400" cy="2071702"/>
          </a:xfrm>
          <a:prstGeom prst="rect">
            <a:avLst/>
          </a:prstGeom>
        </p:spPr>
        <p:style>
          <a:lnRef idx="3">
            <a:schemeClr val="lt1"/>
          </a:lnRef>
          <a:fillRef idx="1">
            <a:schemeClr val="accent3"/>
          </a:fillRef>
          <a:effectRef idx="1">
            <a:schemeClr val="accent3"/>
          </a:effectRef>
          <a:fontRef idx="minor">
            <a:schemeClr val="lt1"/>
          </a:fontRef>
        </p:style>
        <p:txBody>
          <a:bodyPr vert="horz">
            <a:normAutofit lnSpcReduction="10000"/>
          </a:bodyPr>
          <a:lstStyle/>
          <a:p>
            <a:pPr marL="457200" indent="-457200">
              <a:spcAft>
                <a:spcPts val="1200"/>
              </a:spcAft>
              <a:buFont typeface="+mj-lt"/>
              <a:buAutoNum type="arabicPeriod"/>
            </a:pPr>
            <a:r>
              <a:rPr lang="pt-BR" sz="2400" dirty="0" smtClean="0"/>
              <a:t>Controle das Estruturas</a:t>
            </a:r>
          </a:p>
          <a:p>
            <a:pPr lvl="2">
              <a:buFont typeface="Arial" pitchFamily="34" charset="0"/>
              <a:buChar char="•"/>
            </a:pPr>
            <a:r>
              <a:rPr lang="pt-BR" sz="2400" dirty="0" smtClean="0"/>
              <a:t> Entrada </a:t>
            </a:r>
            <a:r>
              <a:rPr lang="pt-BR" sz="2400" dirty="0" smtClean="0"/>
              <a:t>(ex. </a:t>
            </a:r>
            <a:r>
              <a:rPr lang="pt-BR" sz="2400" dirty="0" err="1" smtClean="0"/>
              <a:t>CHETA</a:t>
            </a:r>
            <a:r>
              <a:rPr lang="pt-BR" sz="2400" dirty="0" smtClean="0"/>
              <a:t>)</a:t>
            </a:r>
          </a:p>
          <a:p>
            <a:pPr lvl="2">
              <a:buFont typeface="Arial" pitchFamily="34" charset="0"/>
              <a:buChar char="•"/>
            </a:pPr>
            <a:r>
              <a:rPr lang="pt-BR" sz="2400" dirty="0" smtClean="0"/>
              <a:t> Saída </a:t>
            </a:r>
            <a:r>
              <a:rPr lang="pt-BR" sz="2400" dirty="0" smtClean="0"/>
              <a:t>(ex. compromisso com </a:t>
            </a:r>
            <a:r>
              <a:rPr lang="pt-BR" sz="2400" dirty="0" err="1" smtClean="0"/>
              <a:t>HOTRAN</a:t>
            </a:r>
            <a:r>
              <a:rPr lang="pt-BR" sz="2400" dirty="0" smtClean="0"/>
              <a:t>)</a:t>
            </a:r>
          </a:p>
          <a:p>
            <a:pPr lvl="2">
              <a:buFont typeface="Arial" pitchFamily="34" charset="0"/>
              <a:buChar char="•"/>
            </a:pPr>
            <a:r>
              <a:rPr lang="pt-BR" sz="2400" dirty="0" smtClean="0"/>
              <a:t> Número </a:t>
            </a:r>
            <a:r>
              <a:rPr lang="pt-BR" sz="2400" dirty="0" smtClean="0"/>
              <a:t>de operadores, </a:t>
            </a:r>
            <a:r>
              <a:rPr lang="pt-BR" sz="2400" dirty="0" err="1" smtClean="0"/>
              <a:t>contestabilidade</a:t>
            </a:r>
            <a:endParaRPr lang="pt-BR" sz="2400" dirty="0" smtClean="0"/>
          </a:p>
          <a:p>
            <a:pPr lvl="2">
              <a:buFont typeface="Arial" pitchFamily="34" charset="0"/>
              <a:buChar char="•"/>
            </a:pPr>
            <a:r>
              <a:rPr lang="pt-BR" sz="2400" dirty="0" smtClean="0"/>
              <a:t> Tamanhos relativos (</a:t>
            </a:r>
            <a:r>
              <a:rPr lang="pt-BR" sz="2400" dirty="0" smtClean="0"/>
              <a:t>concessão de </a:t>
            </a:r>
            <a:r>
              <a:rPr lang="pt-BR" sz="2400" i="1" dirty="0" err="1" smtClean="0"/>
              <a:t>slots</a:t>
            </a:r>
            <a:r>
              <a:rPr lang="pt-BR" sz="2400" dirty="0" smtClean="0"/>
              <a:t>)</a:t>
            </a:r>
          </a:p>
          <a:p>
            <a:pPr marL="640080" marR="0" lvl="1" indent="-274320" algn="l" defTabSz="914400" rtl="0" eaLnBrk="1" fontAlgn="auto" latinLnBrk="0" hangingPunct="1">
              <a:lnSpc>
                <a:spcPct val="100000"/>
              </a:lnSpc>
              <a:spcBef>
                <a:spcPts val="550"/>
              </a:spcBef>
              <a:spcAft>
                <a:spcPts val="0"/>
              </a:spcAft>
              <a:buClr>
                <a:schemeClr val="accent1"/>
              </a:buClr>
              <a:buSzPct val="70000"/>
              <a:tabLst/>
              <a:defRPr/>
            </a:pPr>
            <a:endParaRPr kumimoji="0" lang="pt-B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Espaço Reservado para Conteúdo 2"/>
          <p:cNvSpPr txBox="1">
            <a:spLocks/>
          </p:cNvSpPr>
          <p:nvPr/>
        </p:nvSpPr>
        <p:spPr>
          <a:xfrm>
            <a:off x="857224" y="4572008"/>
            <a:ext cx="8153400" cy="2071702"/>
          </a:xfrm>
          <a:prstGeom prst="rect">
            <a:avLst/>
          </a:prstGeom>
        </p:spPr>
        <p:style>
          <a:lnRef idx="3">
            <a:schemeClr val="lt1"/>
          </a:lnRef>
          <a:fillRef idx="1">
            <a:schemeClr val="accent2"/>
          </a:fillRef>
          <a:effectRef idx="1">
            <a:schemeClr val="accent2"/>
          </a:effectRef>
          <a:fontRef idx="minor">
            <a:schemeClr val="lt1"/>
          </a:fontRef>
        </p:style>
        <p:txBody>
          <a:bodyPr vert="horz">
            <a:normAutofit lnSpcReduction="10000"/>
          </a:bodyPr>
          <a:lstStyle/>
          <a:p>
            <a:pPr marL="457200" indent="-457200">
              <a:spcAft>
                <a:spcPts val="1200"/>
              </a:spcAft>
            </a:pPr>
            <a:r>
              <a:rPr lang="pt-BR" sz="2400" dirty="0" smtClean="0"/>
              <a:t>2.   Controle das Condutas</a:t>
            </a:r>
          </a:p>
          <a:p>
            <a:pPr lvl="2">
              <a:buFont typeface="Arial" pitchFamily="34" charset="0"/>
              <a:buChar char="•"/>
            </a:pPr>
            <a:r>
              <a:rPr lang="pt-BR" sz="2400" dirty="0" smtClean="0"/>
              <a:t> Preços</a:t>
            </a:r>
          </a:p>
          <a:p>
            <a:pPr lvl="2">
              <a:buFont typeface="Arial" pitchFamily="34" charset="0"/>
              <a:buChar char="•"/>
            </a:pPr>
            <a:r>
              <a:rPr lang="pt-BR" sz="2400" dirty="0" smtClean="0"/>
              <a:t> Qualidade </a:t>
            </a:r>
            <a:r>
              <a:rPr lang="pt-BR" sz="2400" dirty="0" smtClean="0"/>
              <a:t>(ex. Pontualidade, Regularidade, </a:t>
            </a:r>
            <a:r>
              <a:rPr lang="pt-BR" sz="2400" i="1" dirty="0" err="1" smtClean="0"/>
              <a:t>Pitch</a:t>
            </a:r>
            <a:r>
              <a:rPr lang="pt-BR" sz="2400" dirty="0" smtClean="0"/>
              <a:t>, etc.)</a:t>
            </a:r>
          </a:p>
          <a:p>
            <a:pPr lvl="2">
              <a:buFont typeface="Arial" pitchFamily="34" charset="0"/>
              <a:buChar char="•"/>
            </a:pPr>
            <a:r>
              <a:rPr lang="pt-BR" sz="2400" dirty="0" smtClean="0"/>
              <a:t> Propaganda</a:t>
            </a:r>
            <a:r>
              <a:rPr lang="pt-BR" sz="2400" dirty="0" smtClean="0"/>
              <a:t>, Promoções (ex. “Tarifas a R$ 0,01”)</a:t>
            </a:r>
          </a:p>
          <a:p>
            <a:pPr lvl="2">
              <a:buFont typeface="Arial" pitchFamily="34" charset="0"/>
              <a:buChar char="•"/>
            </a:pPr>
            <a:r>
              <a:rPr lang="pt-BR" sz="2400" dirty="0" smtClean="0"/>
              <a:t> Alianças </a:t>
            </a:r>
            <a:r>
              <a:rPr lang="pt-BR" sz="2400" dirty="0" smtClean="0"/>
              <a:t>(ex. Acordos </a:t>
            </a:r>
            <a:r>
              <a:rPr lang="pt-BR" sz="2400" i="1" dirty="0" err="1" smtClean="0"/>
              <a:t>Code</a:t>
            </a:r>
            <a:r>
              <a:rPr lang="pt-BR" sz="2400" i="1" dirty="0" smtClean="0"/>
              <a:t> </a:t>
            </a:r>
            <a:r>
              <a:rPr lang="pt-BR" sz="2400" i="1" dirty="0" err="1" smtClean="0"/>
              <a:t>Share</a:t>
            </a:r>
            <a:r>
              <a:rPr lang="pt-BR" sz="2400" dirty="0" smtClean="0"/>
              <a:t>), etc.</a:t>
            </a:r>
          </a:p>
          <a:p>
            <a:pPr marL="640080" marR="0" lvl="1" indent="-274320" algn="l" defTabSz="914400" rtl="0" eaLnBrk="1" fontAlgn="auto" latinLnBrk="0" hangingPunct="1">
              <a:lnSpc>
                <a:spcPct val="100000"/>
              </a:lnSpc>
              <a:spcBef>
                <a:spcPts val="550"/>
              </a:spcBef>
              <a:spcAft>
                <a:spcPts val="0"/>
              </a:spcAft>
              <a:buClr>
                <a:schemeClr val="accent1"/>
              </a:buClr>
              <a:buSzPct val="70000"/>
              <a:tabLst/>
              <a:defRPr/>
            </a:pPr>
            <a:endParaRPr kumimoji="0" lang="pt-B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Configurações Regulatórias</a:t>
            </a:r>
            <a:endParaRPr lang="pt-BR" dirty="0"/>
          </a:p>
        </p:txBody>
      </p:sp>
      <p:sp>
        <p:nvSpPr>
          <p:cNvPr id="7" name="CaixaDeTexto 6"/>
          <p:cNvSpPr txBox="1"/>
          <p:nvPr/>
        </p:nvSpPr>
        <p:spPr>
          <a:xfrm>
            <a:off x="214282" y="3147341"/>
            <a:ext cx="2143140" cy="2139047"/>
          </a:xfrm>
          <a:prstGeom prst="rect">
            <a:avLst/>
          </a:prstGeom>
          <a:noFill/>
        </p:spPr>
        <p:txBody>
          <a:bodyPr wrap="square" rtlCol="0">
            <a:spAutoFit/>
          </a:bodyPr>
          <a:lstStyle/>
          <a:p>
            <a:pPr algn="ctr">
              <a:spcAft>
                <a:spcPts val="600"/>
              </a:spcAft>
            </a:pPr>
            <a:r>
              <a:rPr lang="pt-BR" sz="2000" b="1" dirty="0" smtClean="0">
                <a:effectLst>
                  <a:outerShdw blurRad="38100" dist="38100" dir="2700000" algn="tl">
                    <a:srgbClr val="000000">
                      <a:alpha val="43137"/>
                    </a:srgbClr>
                  </a:outerShdw>
                </a:effectLst>
              </a:rPr>
              <a:t>Regulação Estrita</a:t>
            </a:r>
          </a:p>
          <a:p>
            <a:pPr algn="ctr"/>
            <a:r>
              <a:rPr lang="pt-BR" dirty="0" smtClean="0"/>
              <a:t>o regulador arbitra as instituições de mercado.</a:t>
            </a:r>
          </a:p>
          <a:p>
            <a:pPr algn="ctr"/>
            <a:r>
              <a:rPr lang="pt-BR" dirty="0" smtClean="0"/>
              <a:t>Tem impacto direto no resultado do mercado.</a:t>
            </a:r>
            <a:endParaRPr lang="pt-BR" dirty="0"/>
          </a:p>
        </p:txBody>
      </p:sp>
      <p:sp>
        <p:nvSpPr>
          <p:cNvPr id="8" name="CaixaDeTexto 7"/>
          <p:cNvSpPr txBox="1"/>
          <p:nvPr/>
        </p:nvSpPr>
        <p:spPr>
          <a:xfrm>
            <a:off x="6786578" y="3071810"/>
            <a:ext cx="2071670" cy="2693045"/>
          </a:xfrm>
          <a:prstGeom prst="rect">
            <a:avLst/>
          </a:prstGeom>
          <a:noFill/>
        </p:spPr>
        <p:txBody>
          <a:bodyPr wrap="square" rtlCol="0">
            <a:spAutoFit/>
          </a:bodyPr>
          <a:lstStyle/>
          <a:p>
            <a:pPr algn="ctr">
              <a:spcAft>
                <a:spcPts val="600"/>
              </a:spcAft>
            </a:pPr>
            <a:r>
              <a:rPr lang="pt-BR" sz="2000" b="1" dirty="0" err="1" smtClean="0">
                <a:effectLst>
                  <a:outerShdw blurRad="38100" dist="38100" dir="2700000" algn="tl">
                    <a:srgbClr val="000000">
                      <a:alpha val="43137"/>
                    </a:srgbClr>
                  </a:outerShdw>
                </a:effectLst>
              </a:rPr>
              <a:t>Desregulação</a:t>
            </a:r>
            <a:endParaRPr lang="pt-BR" sz="2000" b="1" dirty="0" smtClean="0">
              <a:effectLst>
                <a:outerShdw blurRad="38100" dist="38100" dir="2700000" algn="tl">
                  <a:srgbClr val="000000">
                    <a:alpha val="43137"/>
                  </a:srgbClr>
                </a:outerShdw>
              </a:effectLst>
            </a:endParaRPr>
          </a:p>
          <a:p>
            <a:pPr algn="ctr"/>
            <a:r>
              <a:rPr lang="pt-BR" dirty="0" smtClean="0"/>
              <a:t>O regulador não intervém diretamente nas instituições de mercado, mas apenas via efeitos colaterais da regulação do </a:t>
            </a:r>
            <a:r>
              <a:rPr lang="pt-BR" dirty="0" err="1" smtClean="0"/>
              <a:t>HSE</a:t>
            </a:r>
            <a:endParaRPr lang="pt-BR" dirty="0"/>
          </a:p>
        </p:txBody>
      </p:sp>
      <p:sp>
        <p:nvSpPr>
          <p:cNvPr id="10" name="CaixaDeTexto 9"/>
          <p:cNvSpPr txBox="1"/>
          <p:nvPr/>
        </p:nvSpPr>
        <p:spPr>
          <a:xfrm>
            <a:off x="3428992" y="3143248"/>
            <a:ext cx="2428892" cy="2693045"/>
          </a:xfrm>
          <a:prstGeom prst="rect">
            <a:avLst/>
          </a:prstGeom>
          <a:noFill/>
        </p:spPr>
        <p:txBody>
          <a:bodyPr wrap="square" rtlCol="0">
            <a:spAutoFit/>
          </a:bodyPr>
          <a:lstStyle/>
          <a:p>
            <a:pPr algn="ctr">
              <a:spcAft>
                <a:spcPts val="600"/>
              </a:spcAft>
            </a:pPr>
            <a:r>
              <a:rPr lang="pt-BR" sz="2000" b="1" dirty="0" smtClean="0">
                <a:effectLst>
                  <a:outerShdw blurRad="38100" dist="38100" dir="2700000" algn="tl">
                    <a:srgbClr val="000000">
                      <a:alpha val="43137"/>
                    </a:srgbClr>
                  </a:outerShdw>
                </a:effectLst>
              </a:rPr>
              <a:t>Regulação Parcial</a:t>
            </a:r>
          </a:p>
          <a:p>
            <a:pPr algn="ctr"/>
            <a:r>
              <a:rPr lang="pt-BR" dirty="0" smtClean="0"/>
              <a:t>Flexibilização onde onde o regulador não arbitra, mas apenas impõe restrições aos participantes de mercado, seja consumidores ou produtores.</a:t>
            </a:r>
            <a:endParaRPr lang="pt-BR" dirty="0"/>
          </a:p>
        </p:txBody>
      </p:sp>
      <p:sp>
        <p:nvSpPr>
          <p:cNvPr id="9" name="Seta para a esquerda e para a direita 8"/>
          <p:cNvSpPr/>
          <p:nvPr/>
        </p:nvSpPr>
        <p:spPr>
          <a:xfrm>
            <a:off x="500034" y="2500306"/>
            <a:ext cx="8143932" cy="500066"/>
          </a:xfrm>
          <a:prstGeom prst="leftRightArrow">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pt-BR"/>
          </a:p>
        </p:txBody>
      </p:sp>
      <p:sp>
        <p:nvSpPr>
          <p:cNvPr id="11" name="CaixaDeTexto 10"/>
          <p:cNvSpPr txBox="1"/>
          <p:nvPr/>
        </p:nvSpPr>
        <p:spPr>
          <a:xfrm>
            <a:off x="5786446" y="2202412"/>
            <a:ext cx="2786082" cy="369332"/>
          </a:xfrm>
          <a:prstGeom prst="rect">
            <a:avLst/>
          </a:prstGeom>
          <a:noFill/>
        </p:spPr>
        <p:txBody>
          <a:bodyPr wrap="square" rtlCol="0">
            <a:spAutoFit/>
          </a:bodyPr>
          <a:lstStyle/>
          <a:p>
            <a:pPr algn="r"/>
            <a:r>
              <a:rPr lang="pt-BR" dirty="0" smtClean="0"/>
              <a:t>Ausência de Controles</a:t>
            </a:r>
            <a:endParaRPr lang="pt-BR" dirty="0"/>
          </a:p>
        </p:txBody>
      </p:sp>
      <p:sp>
        <p:nvSpPr>
          <p:cNvPr id="12" name="CaixaDeTexto 11"/>
          <p:cNvSpPr txBox="1"/>
          <p:nvPr/>
        </p:nvSpPr>
        <p:spPr>
          <a:xfrm>
            <a:off x="714348" y="2214554"/>
            <a:ext cx="2428892" cy="369332"/>
          </a:xfrm>
          <a:prstGeom prst="rect">
            <a:avLst/>
          </a:prstGeom>
          <a:noFill/>
        </p:spPr>
        <p:txBody>
          <a:bodyPr wrap="square" rtlCol="0">
            <a:spAutoFit/>
          </a:bodyPr>
          <a:lstStyle/>
          <a:p>
            <a:r>
              <a:rPr lang="pt-BR" dirty="0" smtClean="0"/>
              <a:t>A Maioria dos </a:t>
            </a:r>
            <a:r>
              <a:rPr lang="pt-BR" dirty="0" smtClean="0"/>
              <a:t>Controles</a:t>
            </a:r>
            <a:endParaRPr lang="pt-BR" dirty="0"/>
          </a:p>
        </p:txBody>
      </p:sp>
      <p:sp>
        <p:nvSpPr>
          <p:cNvPr id="1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29</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hlinkClick r:id="rId2" action="ppaction://hlinksldjump"/>
              </a:rPr>
              <a:t>Contexto: Pressões sobre o regulador</a:t>
            </a:r>
            <a:endParaRPr lang="pt-BR" dirty="0" smtClean="0"/>
          </a:p>
          <a:p>
            <a:pPr>
              <a:spcAft>
                <a:spcPts val="1200"/>
              </a:spcAft>
            </a:pPr>
            <a:r>
              <a:rPr lang="pt-BR" dirty="0" smtClean="0"/>
              <a:t>Por que regular um mercado?</a:t>
            </a:r>
          </a:p>
          <a:p>
            <a:pPr>
              <a:spcAft>
                <a:spcPts val="1200"/>
              </a:spcAft>
            </a:pPr>
            <a:r>
              <a:rPr lang="pt-BR" dirty="0" smtClean="0"/>
              <a:t>Controles e configurações regulatórias</a:t>
            </a:r>
          </a:p>
          <a:p>
            <a:pPr>
              <a:spcAft>
                <a:spcPts val="1200"/>
              </a:spcAft>
            </a:pPr>
            <a:r>
              <a:rPr lang="pt-BR" dirty="0" smtClean="0"/>
              <a:t>Os efeitos da regulação</a:t>
            </a:r>
          </a:p>
          <a:p>
            <a:pPr>
              <a:spcAft>
                <a:spcPts val="1200"/>
              </a:spcAft>
            </a:pPr>
            <a:r>
              <a:rPr lang="pt-BR" dirty="0" smtClean="0"/>
              <a:t>Estudos sobre a experiência internacional</a:t>
            </a:r>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
        <p:nvSpPr>
          <p:cNvPr id="9"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3</a:t>
            </a:fld>
            <a:r>
              <a:rPr lang="pt-BR" dirty="0" smtClean="0"/>
              <a:t>/43</a:t>
            </a:r>
            <a:endParaRPr lang="pt-B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t>Por que regular um mercado?</a:t>
            </a:r>
          </a:p>
          <a:p>
            <a:pPr>
              <a:spcAft>
                <a:spcPts val="1200"/>
              </a:spcAft>
            </a:pPr>
            <a:r>
              <a:rPr lang="pt-BR" dirty="0" smtClean="0"/>
              <a:t>Controles e configurações regulatórias</a:t>
            </a:r>
          </a:p>
          <a:p>
            <a:pPr>
              <a:spcAft>
                <a:spcPts val="1200"/>
              </a:spcAft>
            </a:pPr>
            <a:r>
              <a:rPr lang="pt-BR" dirty="0" smtClean="0">
                <a:hlinkClick r:id="rId2" action="ppaction://hlinksldjump"/>
              </a:rPr>
              <a:t>Os efeitos da regulação</a:t>
            </a:r>
            <a:endParaRPr lang="pt-BR" dirty="0" smtClean="0"/>
          </a:p>
          <a:p>
            <a:pPr>
              <a:spcAft>
                <a:spcPts val="1200"/>
              </a:spcAft>
            </a:pPr>
            <a:r>
              <a:rPr lang="pt-BR" dirty="0" smtClean="0"/>
              <a:t>Estudos sobre a experiência internacional</a:t>
            </a:r>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
        <p:nvSpPr>
          <p:cNvPr id="7"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30</a:t>
            </a:fld>
            <a:r>
              <a:rPr lang="pt-BR" dirty="0" smtClean="0"/>
              <a:t>/43</a:t>
            </a:r>
            <a:endParaRPr lang="pt-B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Não há Regulação sem Efeitos</a:t>
            </a:r>
            <a:endParaRPr lang="pt-BR" dirty="0"/>
          </a:p>
        </p:txBody>
      </p:sp>
      <p:sp>
        <p:nvSpPr>
          <p:cNvPr id="3" name="Espaço Reservado para Conteúdo 2"/>
          <p:cNvSpPr>
            <a:spLocks noGrp="1"/>
          </p:cNvSpPr>
          <p:nvPr>
            <p:ph sz="quarter" idx="1"/>
          </p:nvPr>
        </p:nvSpPr>
        <p:spPr>
          <a:xfrm>
            <a:off x="612648" y="1600200"/>
            <a:ext cx="8153400" cy="4829196"/>
          </a:xfrm>
        </p:spPr>
        <p:txBody>
          <a:bodyPr>
            <a:normAutofit/>
          </a:bodyPr>
          <a:lstStyle/>
          <a:p>
            <a:pPr>
              <a:spcAft>
                <a:spcPts val="1200"/>
              </a:spcAft>
            </a:pPr>
            <a:r>
              <a:rPr lang="pt-BR" sz="2400" dirty="0" smtClean="0"/>
              <a:t>Tanto a regulação econômica quanto a técnica produzem efeitos econômicos sobre o mercado. Em especial sobre:</a:t>
            </a:r>
          </a:p>
          <a:p>
            <a:pPr lvl="1"/>
            <a:r>
              <a:rPr lang="pt-BR" sz="2000" dirty="0" smtClean="0"/>
              <a:t>A eficiência produtiva e </a:t>
            </a:r>
            <a:r>
              <a:rPr lang="pt-BR" sz="2000" dirty="0" err="1" smtClean="0"/>
              <a:t>alocativa</a:t>
            </a:r>
            <a:endParaRPr lang="pt-BR" sz="2000" dirty="0" smtClean="0"/>
          </a:p>
          <a:p>
            <a:pPr lvl="1"/>
            <a:r>
              <a:rPr lang="pt-BR" sz="2000" dirty="0" smtClean="0"/>
              <a:t>A competitividade: os esforços de </a:t>
            </a:r>
            <a:r>
              <a:rPr lang="pt-BR" sz="2000" i="1" dirty="0" smtClean="0"/>
              <a:t>marketing</a:t>
            </a:r>
            <a:r>
              <a:rPr lang="pt-BR" sz="2000" dirty="0" smtClean="0"/>
              <a:t> da firma</a:t>
            </a:r>
          </a:p>
          <a:p>
            <a:pPr lvl="1"/>
            <a:r>
              <a:rPr lang="pt-BR" sz="2000" dirty="0" smtClean="0"/>
              <a:t>A lucratividade: retorno sobre o capital investido</a:t>
            </a:r>
          </a:p>
          <a:p>
            <a:pPr lvl="1"/>
            <a:r>
              <a:rPr lang="pt-BR" sz="2000" dirty="0" smtClean="0"/>
              <a:t>A </a:t>
            </a:r>
            <a:r>
              <a:rPr lang="pt-BR" sz="2000" dirty="0" err="1" smtClean="0"/>
              <a:t>contestabilidade</a:t>
            </a:r>
            <a:r>
              <a:rPr lang="pt-BR" sz="2000" dirty="0" smtClean="0"/>
              <a:t>: a potencialidade de entrada de novos </a:t>
            </a:r>
            <a:r>
              <a:rPr lang="pt-BR" sz="2000" i="1" dirty="0" smtClean="0"/>
              <a:t>players</a:t>
            </a:r>
          </a:p>
          <a:p>
            <a:pPr lvl="1">
              <a:spcAft>
                <a:spcPts val="1800"/>
              </a:spcAft>
            </a:pPr>
            <a:r>
              <a:rPr lang="pt-BR" sz="2000" dirty="0" smtClean="0"/>
              <a:t>O ambiente de investimentos, etc.</a:t>
            </a:r>
          </a:p>
          <a:p>
            <a:r>
              <a:rPr lang="pt-BR" sz="2400" dirty="0" smtClean="0"/>
              <a:t>A mera existência de um regulador ou de um arcabouço regulatório (seja econômico ou técnico) já é suficiente para produzir alterações nos resultados de mercado.</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31</a:t>
            </a:fld>
            <a:r>
              <a:rPr lang="pt-BR" dirty="0" smtClean="0"/>
              <a:t>/43</a:t>
            </a:r>
            <a:endParaRPr lang="pt-B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ço Reservado para Conteúdo 3"/>
          <p:cNvGraphicFramePr>
            <a:graphicFrameLocks noGrp="1"/>
          </p:cNvGraphicFramePr>
          <p:nvPr>
            <p:ph sz="quarter" idx="1"/>
          </p:nvPr>
        </p:nvGraphicFramePr>
        <p:xfrm>
          <a:off x="255617" y="1500174"/>
          <a:ext cx="8531225"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tângulo 6"/>
          <p:cNvSpPr/>
          <p:nvPr/>
        </p:nvSpPr>
        <p:spPr>
          <a:xfrm>
            <a:off x="1000100" y="4214818"/>
            <a:ext cx="2928958" cy="21431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pt-BR" dirty="0" smtClean="0"/>
              <a:t>Não há Regulação sem Efeitos</a:t>
            </a:r>
            <a:endParaRPr lang="pt-BR" dirty="0"/>
          </a:p>
        </p:txBody>
      </p:sp>
      <p:sp>
        <p:nvSpPr>
          <p:cNvPr id="5" name="Retângulo 4"/>
          <p:cNvSpPr/>
          <p:nvPr/>
        </p:nvSpPr>
        <p:spPr>
          <a:xfrm>
            <a:off x="5357818" y="2571744"/>
            <a:ext cx="2357454" cy="242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3857620" y="5143512"/>
            <a:ext cx="2857520" cy="142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Retângulo 7"/>
          <p:cNvSpPr/>
          <p:nvPr/>
        </p:nvSpPr>
        <p:spPr>
          <a:xfrm>
            <a:off x="1500166" y="1571612"/>
            <a:ext cx="2286016" cy="25717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Retângulo 9"/>
          <p:cNvSpPr/>
          <p:nvPr/>
        </p:nvSpPr>
        <p:spPr>
          <a:xfrm>
            <a:off x="5000628" y="1928802"/>
            <a:ext cx="1500198"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Retângulo 10"/>
          <p:cNvSpPr/>
          <p:nvPr/>
        </p:nvSpPr>
        <p:spPr>
          <a:xfrm>
            <a:off x="3786182" y="1571612"/>
            <a:ext cx="157163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p:cNvSpPr txBox="1"/>
          <p:nvPr/>
        </p:nvSpPr>
        <p:spPr>
          <a:xfrm>
            <a:off x="3500430" y="3000372"/>
            <a:ext cx="2286016" cy="1477328"/>
          </a:xfrm>
          <a:prstGeom prst="rect">
            <a:avLst/>
          </a:prstGeom>
          <a:noFill/>
        </p:spPr>
        <p:txBody>
          <a:bodyPr wrap="square" rtlCol="0">
            <a:spAutoFit/>
          </a:bodyPr>
          <a:lstStyle/>
          <a:p>
            <a:pPr algn="ctr"/>
            <a:r>
              <a:rPr lang="pt-BR" b="1" dirty="0" smtClean="0">
                <a:solidFill>
                  <a:srgbClr val="00B050"/>
                </a:solidFill>
              </a:rPr>
              <a:t>É da compreensão desse ciclo que emergem os bons mecanismos regulatórios</a:t>
            </a:r>
            <a:endParaRPr lang="pt-BR" b="1" dirty="0">
              <a:solidFill>
                <a:srgbClr val="00B050"/>
              </a:solidFill>
            </a:endParaRPr>
          </a:p>
        </p:txBody>
      </p:sp>
      <p:sp>
        <p:nvSpPr>
          <p:cNvPr id="14"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32</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P spid="6" grpId="0" animBg="1"/>
      <p:bldP spid="8" grpId="0" animBg="1"/>
      <p:bldP spid="10" grpId="0" animBg="1"/>
      <p:bldP spid="11" grpId="0" animBg="1"/>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 Regulação e Seus Efeitos</a:t>
            </a:r>
            <a:endParaRPr lang="pt-BR" dirty="0"/>
          </a:p>
        </p:txBody>
      </p:sp>
      <p:sp>
        <p:nvSpPr>
          <p:cNvPr id="3" name="Espaço Reservado para Conteúdo 2"/>
          <p:cNvSpPr>
            <a:spLocks noGrp="1"/>
          </p:cNvSpPr>
          <p:nvPr>
            <p:ph sz="quarter" idx="1"/>
          </p:nvPr>
        </p:nvSpPr>
        <p:spPr>
          <a:xfrm>
            <a:off x="612648" y="1600200"/>
            <a:ext cx="8317070" cy="4495800"/>
          </a:xfrm>
        </p:spPr>
        <p:txBody>
          <a:bodyPr>
            <a:noAutofit/>
          </a:bodyPr>
          <a:lstStyle/>
          <a:p>
            <a:r>
              <a:rPr lang="pt-BR" sz="2400" dirty="0" smtClean="0"/>
              <a:t>Risco regulatório clássico: discricionariedade afeta investimentos</a:t>
            </a:r>
          </a:p>
          <a:p>
            <a:r>
              <a:rPr lang="pt-BR" sz="2400" dirty="0" smtClean="0"/>
              <a:t>Risco de converter mercados potencialmente eficientes, competitivos, em mercados ineficientes e sem competição = Risco de Trocar </a:t>
            </a:r>
            <a:r>
              <a:rPr lang="pt-BR" sz="2400" dirty="0" err="1" smtClean="0"/>
              <a:t>Desregulação</a:t>
            </a:r>
            <a:r>
              <a:rPr lang="pt-BR" sz="2400" dirty="0" smtClean="0"/>
              <a:t> por Regulação</a:t>
            </a:r>
          </a:p>
          <a:p>
            <a:r>
              <a:rPr lang="pt-BR" sz="2400" dirty="0" smtClean="0"/>
              <a:t>Risco de redistribuir a renda do consumidor para grupos de interesse organizados e que pressionam políticos e reguladores = Risco de Captura</a:t>
            </a:r>
          </a:p>
          <a:p>
            <a:pPr lvl="1"/>
            <a:r>
              <a:rPr lang="pt-BR" sz="2100" dirty="0" smtClean="0"/>
              <a:t>Ex. de regulação perversa desse tipo: mercados agrícolas em países desenvolvidos (</a:t>
            </a:r>
            <a:r>
              <a:rPr lang="pt-BR" sz="2100" dirty="0" err="1" smtClean="0"/>
              <a:t>Carlton</a:t>
            </a:r>
            <a:r>
              <a:rPr lang="pt-BR" sz="2100" dirty="0" smtClean="0"/>
              <a:t> &amp; </a:t>
            </a:r>
            <a:r>
              <a:rPr lang="pt-BR" sz="2100" dirty="0" err="1" smtClean="0"/>
              <a:t>Perloff</a:t>
            </a:r>
            <a:r>
              <a:rPr lang="pt-BR" sz="2100" dirty="0" smtClean="0"/>
              <a:t>, 2005): as perdas sociais são enormes.</a:t>
            </a:r>
          </a:p>
          <a:p>
            <a:r>
              <a:rPr lang="pt-BR" sz="2400" dirty="0" smtClean="0"/>
              <a:t>São riscos inerentes à existência do regulador e da origem da regulação.</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33</a:t>
            </a:fld>
            <a:r>
              <a:rPr lang="pt-BR" dirty="0" smtClean="0"/>
              <a:t>/43</a:t>
            </a:r>
            <a:endParaRPr lang="pt-B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t>Por que regular um mercado?</a:t>
            </a:r>
          </a:p>
          <a:p>
            <a:pPr>
              <a:spcAft>
                <a:spcPts val="1200"/>
              </a:spcAft>
            </a:pPr>
            <a:r>
              <a:rPr lang="pt-BR" dirty="0" smtClean="0"/>
              <a:t>Controles e configurações regulatórias</a:t>
            </a:r>
          </a:p>
          <a:p>
            <a:pPr>
              <a:spcAft>
                <a:spcPts val="1200"/>
              </a:spcAft>
            </a:pPr>
            <a:r>
              <a:rPr lang="pt-BR" dirty="0" smtClean="0"/>
              <a:t>Os efeitos da regulação</a:t>
            </a:r>
          </a:p>
          <a:p>
            <a:pPr>
              <a:spcAft>
                <a:spcPts val="1200"/>
              </a:spcAft>
            </a:pPr>
            <a:r>
              <a:rPr lang="pt-BR" dirty="0" smtClean="0">
                <a:hlinkClick r:id="rId2" action="ppaction://hlinksldjump"/>
              </a:rPr>
              <a:t>Estudos sobre a experiência internacional</a:t>
            </a:r>
            <a:endParaRPr lang="pt-BR" dirty="0" smtClean="0"/>
          </a:p>
          <a:p>
            <a:pPr>
              <a:spcAft>
                <a:spcPts val="1200"/>
              </a:spcAft>
            </a:pPr>
            <a:r>
              <a:rPr lang="pt-BR" dirty="0" smtClean="0"/>
              <a:t>Considerações finais: recomendações</a:t>
            </a:r>
          </a:p>
          <a:p>
            <a:pPr>
              <a:spcAft>
                <a:spcPts val="1200"/>
              </a:spcAft>
            </a:pPr>
            <a:endParaRPr lang="pt-BR" dirty="0" smtClean="0"/>
          </a:p>
          <a:p>
            <a:pPr>
              <a:spcAft>
                <a:spcPts val="1200"/>
              </a:spcAft>
            </a:pPr>
            <a:endParaRPr lang="pt-BR" dirty="0"/>
          </a:p>
        </p:txBody>
      </p:sp>
      <p:sp>
        <p:nvSpPr>
          <p:cNvPr id="7"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34</a:t>
            </a:fld>
            <a:r>
              <a:rPr lang="pt-BR" dirty="0" smtClean="0"/>
              <a:t>/43</a:t>
            </a:r>
            <a:endParaRPr lang="pt-B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Experiência Americana</a:t>
            </a:r>
            <a:endParaRPr lang="pt-BR" dirty="0"/>
          </a:p>
        </p:txBody>
      </p:sp>
      <p:sp>
        <p:nvSpPr>
          <p:cNvPr id="3" name="Espaço Reservado para Conteúdo 2"/>
          <p:cNvSpPr>
            <a:spLocks noGrp="1"/>
          </p:cNvSpPr>
          <p:nvPr>
            <p:ph sz="quarter" idx="1"/>
          </p:nvPr>
        </p:nvSpPr>
        <p:spPr>
          <a:xfrm>
            <a:off x="612648" y="1600200"/>
            <a:ext cx="8153400" cy="5043510"/>
          </a:xfrm>
        </p:spPr>
        <p:txBody>
          <a:bodyPr>
            <a:normAutofit lnSpcReduction="10000"/>
          </a:bodyPr>
          <a:lstStyle/>
          <a:p>
            <a:r>
              <a:rPr lang="pt-BR" sz="2400" dirty="0" smtClean="0"/>
              <a:t>1938: </a:t>
            </a:r>
            <a:r>
              <a:rPr lang="pt-BR" sz="2400" i="1" dirty="0" smtClean="0"/>
              <a:t>Civil </a:t>
            </a:r>
            <a:r>
              <a:rPr lang="pt-BR" sz="2400" i="1" dirty="0" err="1" smtClean="0"/>
              <a:t>Aeronauthics</a:t>
            </a:r>
            <a:r>
              <a:rPr lang="pt-BR" sz="2400" i="1" dirty="0" smtClean="0"/>
              <a:t> </a:t>
            </a:r>
            <a:r>
              <a:rPr lang="pt-BR" sz="2400" i="1" dirty="0" err="1" smtClean="0"/>
              <a:t>Board</a:t>
            </a:r>
            <a:r>
              <a:rPr lang="pt-BR" sz="2400" i="1" dirty="0" smtClean="0"/>
              <a:t> </a:t>
            </a:r>
            <a:r>
              <a:rPr lang="pt-BR" sz="2400" i="1" dirty="0" err="1" smtClean="0"/>
              <a:t>Act</a:t>
            </a:r>
            <a:r>
              <a:rPr lang="pt-BR" sz="2400" dirty="0" smtClean="0"/>
              <a:t>, o </a:t>
            </a:r>
            <a:r>
              <a:rPr lang="pt-BR" sz="2400" dirty="0" err="1" smtClean="0"/>
              <a:t>CAB</a:t>
            </a:r>
            <a:r>
              <a:rPr lang="pt-BR" sz="2400" dirty="0" smtClean="0"/>
              <a:t/>
            </a:r>
            <a:br>
              <a:rPr lang="pt-BR" sz="2400" dirty="0" smtClean="0"/>
            </a:br>
            <a:r>
              <a:rPr lang="pt-BR" sz="2400" dirty="0" smtClean="0"/>
              <a:t>controlava as </a:t>
            </a:r>
            <a:r>
              <a:rPr lang="pt-BR" sz="2400" dirty="0" err="1" smtClean="0"/>
              <a:t>cias</a:t>
            </a:r>
            <a:r>
              <a:rPr lang="pt-BR" sz="2400" dirty="0" smtClean="0"/>
              <a:t> aéreas interestaduais:</a:t>
            </a:r>
            <a:br>
              <a:rPr lang="pt-BR" sz="2400" dirty="0" smtClean="0"/>
            </a:br>
            <a:r>
              <a:rPr lang="pt-BR" sz="2400" dirty="0" smtClean="0"/>
              <a:t>entrada, rotas, tarifas e acordos,</a:t>
            </a:r>
            <a:br>
              <a:rPr lang="pt-BR" sz="2400" dirty="0" smtClean="0"/>
            </a:br>
            <a:r>
              <a:rPr lang="pt-BR" sz="2400" dirty="0" smtClean="0"/>
              <a:t>além de subsídios para promover o </a:t>
            </a:r>
            <a:r>
              <a:rPr lang="pt-BR" sz="2400" dirty="0" err="1" smtClean="0"/>
              <a:t>traer</a:t>
            </a:r>
            <a:r>
              <a:rPr lang="pt-BR" sz="2400" dirty="0" smtClean="0"/>
              <a:t>.</a:t>
            </a:r>
          </a:p>
          <a:p>
            <a:r>
              <a:rPr lang="pt-BR" sz="2400" dirty="0" smtClean="0"/>
              <a:t>1958: </a:t>
            </a:r>
            <a:r>
              <a:rPr lang="pt-BR" sz="2400" i="1" dirty="0" smtClean="0"/>
              <a:t>Federal </a:t>
            </a:r>
            <a:r>
              <a:rPr lang="pt-BR" sz="2400" i="1" dirty="0" err="1" smtClean="0"/>
              <a:t>Aviation</a:t>
            </a:r>
            <a:r>
              <a:rPr lang="pt-BR" sz="2400" i="1" dirty="0" smtClean="0"/>
              <a:t> </a:t>
            </a:r>
            <a:r>
              <a:rPr lang="pt-BR" sz="2400" i="1" dirty="0" err="1" smtClean="0"/>
              <a:t>Agency</a:t>
            </a:r>
            <a:r>
              <a:rPr lang="pt-BR" sz="2400" i="1" dirty="0" smtClean="0"/>
              <a:t> </a:t>
            </a:r>
            <a:r>
              <a:rPr lang="pt-BR" sz="2400" i="1" dirty="0" err="1" smtClean="0"/>
              <a:t>Act</a:t>
            </a:r>
            <a:r>
              <a:rPr lang="pt-BR" sz="2400" dirty="0" smtClean="0"/>
              <a:t>:</a:t>
            </a:r>
            <a:br>
              <a:rPr lang="pt-BR" sz="2400" dirty="0" smtClean="0"/>
            </a:br>
            <a:r>
              <a:rPr lang="pt-BR" sz="2400" dirty="0" smtClean="0"/>
              <a:t>regulação do </a:t>
            </a:r>
            <a:r>
              <a:rPr lang="pt-BR" sz="2400" i="1" dirty="0" err="1" smtClean="0"/>
              <a:t>safety</a:t>
            </a:r>
            <a:r>
              <a:rPr lang="pt-BR" sz="2400" dirty="0" smtClean="0"/>
              <a:t> saía do controle do </a:t>
            </a:r>
            <a:r>
              <a:rPr lang="pt-BR" sz="2400" dirty="0" err="1" smtClean="0"/>
              <a:t>CAB</a:t>
            </a:r>
            <a:endParaRPr lang="pt-BR" sz="2400" dirty="0" smtClean="0"/>
          </a:p>
          <a:p>
            <a:r>
              <a:rPr lang="pt-BR" sz="2400" dirty="0" smtClean="0"/>
              <a:t>Anos 1970: Presidente do </a:t>
            </a:r>
            <a:r>
              <a:rPr lang="pt-BR" sz="2400" dirty="0" err="1" smtClean="0"/>
              <a:t>CAB</a:t>
            </a:r>
            <a:r>
              <a:rPr lang="pt-BR" sz="2400" dirty="0" smtClean="0"/>
              <a:t>, Alfred Kahn,</a:t>
            </a:r>
            <a:br>
              <a:rPr lang="pt-BR" sz="2400" dirty="0" smtClean="0"/>
            </a:br>
            <a:r>
              <a:rPr lang="pt-BR" sz="2400" dirty="0" smtClean="0"/>
              <a:t>conduz o processo de liberalização econômica. Empresas aéreas se opuseram: processos judiciais.</a:t>
            </a:r>
          </a:p>
          <a:p>
            <a:r>
              <a:rPr lang="pt-BR" sz="2400" dirty="0" smtClean="0"/>
              <a:t>1978: </a:t>
            </a:r>
            <a:r>
              <a:rPr lang="pt-BR" sz="2400" i="1" dirty="0" err="1" smtClean="0"/>
              <a:t>Airline</a:t>
            </a:r>
            <a:r>
              <a:rPr lang="pt-BR" sz="2400" i="1" dirty="0" smtClean="0"/>
              <a:t> </a:t>
            </a:r>
            <a:r>
              <a:rPr lang="pt-BR" sz="2400" i="1" dirty="0" err="1" smtClean="0"/>
              <a:t>Deregulation</a:t>
            </a:r>
            <a:r>
              <a:rPr lang="pt-BR" sz="2400" i="1" dirty="0" smtClean="0"/>
              <a:t> </a:t>
            </a:r>
            <a:r>
              <a:rPr lang="pt-BR" sz="2400" i="1" dirty="0" err="1" smtClean="0"/>
              <a:t>Act</a:t>
            </a:r>
            <a:r>
              <a:rPr lang="pt-BR" sz="2400" i="1" dirty="0" smtClean="0"/>
              <a:t> (ADA)</a:t>
            </a:r>
            <a:r>
              <a:rPr lang="pt-BR" sz="2400" dirty="0" smtClean="0"/>
              <a:t>: total </a:t>
            </a:r>
            <a:r>
              <a:rPr lang="pt-BR" sz="2400" dirty="0" err="1" smtClean="0"/>
              <a:t>desregulação</a:t>
            </a:r>
            <a:r>
              <a:rPr lang="pt-BR" sz="2400" dirty="0" smtClean="0"/>
              <a:t> econômica do setor. O </a:t>
            </a:r>
            <a:r>
              <a:rPr lang="pt-BR" sz="2400" dirty="0" err="1" smtClean="0"/>
              <a:t>CAB</a:t>
            </a:r>
            <a:r>
              <a:rPr lang="pt-BR" sz="2400" dirty="0" smtClean="0"/>
              <a:t> foi extinto em 1984.</a:t>
            </a:r>
          </a:p>
          <a:p>
            <a:r>
              <a:rPr lang="pt-BR" sz="2400" dirty="0" smtClean="0"/>
              <a:t>Dois estudos influentes dos preços pós ADA:</a:t>
            </a:r>
            <a:br>
              <a:rPr lang="pt-BR" sz="2400" dirty="0" smtClean="0"/>
            </a:br>
            <a:r>
              <a:rPr lang="pt-BR" sz="2400" dirty="0" err="1" smtClean="0">
                <a:hlinkClick r:id="rId2" action="ppaction://hlinksldjump"/>
              </a:rPr>
              <a:t>Borenstein</a:t>
            </a:r>
            <a:r>
              <a:rPr lang="pt-BR" sz="2400" dirty="0" smtClean="0">
                <a:hlinkClick r:id="rId2" action="ppaction://hlinksldjump"/>
              </a:rPr>
              <a:t> (1989) e Morrison (2001)</a:t>
            </a:r>
            <a:endParaRPr lang="pt-BR" sz="2400" dirty="0" smtClean="0"/>
          </a:p>
        </p:txBody>
      </p:sp>
      <p:pic>
        <p:nvPicPr>
          <p:cNvPr id="3074" name="Picture 2"/>
          <p:cNvPicPr>
            <a:picLocks noChangeAspect="1" noChangeArrowheads="1"/>
          </p:cNvPicPr>
          <p:nvPr/>
        </p:nvPicPr>
        <p:blipFill>
          <a:blip r:embed="rId3"/>
          <a:srcRect/>
          <a:stretch>
            <a:fillRect/>
          </a:stretch>
        </p:blipFill>
        <p:spPr bwMode="auto">
          <a:xfrm>
            <a:off x="7000892" y="1643050"/>
            <a:ext cx="1666875" cy="2371725"/>
          </a:xfrm>
          <a:prstGeom prst="rect">
            <a:avLst/>
          </a:prstGeom>
          <a:noFill/>
          <a:ln w="9525">
            <a:noFill/>
            <a:miter lim="800000"/>
            <a:headEnd/>
            <a:tailEnd/>
          </a:ln>
          <a:effectLst/>
        </p:spPr>
      </p:pic>
      <p:sp>
        <p:nvSpPr>
          <p:cNvPr id="6"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35</a:t>
            </a:fld>
            <a:r>
              <a:rPr lang="pt-BR" dirty="0" smtClean="0"/>
              <a:t>/43</a:t>
            </a:r>
            <a:endParaRPr lang="pt-B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Borenstein</a:t>
            </a:r>
            <a:r>
              <a:rPr lang="pt-BR" dirty="0" smtClean="0"/>
              <a:t> (1989)</a:t>
            </a:r>
            <a:endParaRPr lang="pt-BR" dirty="0"/>
          </a:p>
        </p:txBody>
      </p:sp>
      <p:sp>
        <p:nvSpPr>
          <p:cNvPr id="3" name="Espaço Reservado para Conteúdo 2"/>
          <p:cNvSpPr>
            <a:spLocks noGrp="1"/>
          </p:cNvSpPr>
          <p:nvPr>
            <p:ph sz="quarter" idx="1"/>
          </p:nvPr>
        </p:nvSpPr>
        <p:spPr>
          <a:xfrm>
            <a:off x="612648" y="1643050"/>
            <a:ext cx="8153400" cy="5000660"/>
          </a:xfrm>
        </p:spPr>
        <p:txBody>
          <a:bodyPr>
            <a:noAutofit/>
          </a:bodyPr>
          <a:lstStyle/>
          <a:p>
            <a:r>
              <a:rPr lang="pt-BR" sz="2200" dirty="0" smtClean="0"/>
              <a:t>Avaliou as práticas de preços das companhias aéreas norte-americanas nos anos 1980.</a:t>
            </a:r>
          </a:p>
          <a:p>
            <a:r>
              <a:rPr lang="pt-BR" sz="2200" dirty="0" smtClean="0"/>
              <a:t>O poder de mercado das companhias aéreas é formado tanto ao </a:t>
            </a:r>
            <a:r>
              <a:rPr lang="pt-BR" sz="2200" b="1" i="1" dirty="0" smtClean="0">
                <a:solidFill>
                  <a:srgbClr val="FF0000"/>
                </a:solidFill>
              </a:rPr>
              <a:t>nível da rota </a:t>
            </a:r>
            <a:r>
              <a:rPr lang="pt-BR" sz="2200" dirty="0" smtClean="0"/>
              <a:t>quanto ao </a:t>
            </a:r>
            <a:r>
              <a:rPr lang="pt-BR" sz="2200" b="1" i="1" dirty="0" smtClean="0">
                <a:solidFill>
                  <a:srgbClr val="FF0000"/>
                </a:solidFill>
              </a:rPr>
              <a:t>nível dos aeroportos</a:t>
            </a:r>
            <a:r>
              <a:rPr lang="pt-BR" sz="2200" dirty="0" smtClean="0"/>
              <a:t>.</a:t>
            </a:r>
          </a:p>
          <a:p>
            <a:r>
              <a:rPr lang="pt-BR" sz="2200" dirty="0" smtClean="0"/>
              <a:t>A dominância de aeroportos permite às firmas melhor posicionar acima de seus custos marginais, o que é potencialmente ineficiente (confirmado por Evans &amp; </a:t>
            </a:r>
            <a:r>
              <a:rPr lang="pt-BR" sz="2200" dirty="0" err="1" smtClean="0"/>
              <a:t>Kessides</a:t>
            </a:r>
            <a:r>
              <a:rPr lang="pt-BR" sz="2200" dirty="0" smtClean="0"/>
              <a:t>, 1993).</a:t>
            </a:r>
          </a:p>
          <a:p>
            <a:r>
              <a:rPr lang="pt-BR" sz="2200" dirty="0" smtClean="0"/>
              <a:t>O acesso a </a:t>
            </a:r>
            <a:r>
              <a:rPr lang="pt-BR" sz="2200" i="1" dirty="0" err="1" smtClean="0"/>
              <a:t>slots</a:t>
            </a:r>
            <a:r>
              <a:rPr lang="pt-BR" sz="2200" dirty="0" smtClean="0"/>
              <a:t> é, portanto, fonte de ineficiências e um dos cerne da regulação econômica do transporte aéreo (interface regulação transportes-regulação infra-estrutura).</a:t>
            </a:r>
          </a:p>
          <a:p>
            <a:r>
              <a:rPr lang="pt-BR" sz="2200" dirty="0" smtClean="0"/>
              <a:t>Conceder </a:t>
            </a:r>
            <a:r>
              <a:rPr lang="pt-BR" sz="2200" i="1" dirty="0" err="1" smtClean="0"/>
              <a:t>slots</a:t>
            </a:r>
            <a:r>
              <a:rPr lang="pt-BR" sz="2200" dirty="0" smtClean="0"/>
              <a:t> é o mesmo que conceder direitos de exercício de poder de mercado, com elevada potencialidade de geração de ineficiência </a:t>
            </a:r>
            <a:r>
              <a:rPr lang="pt-BR" sz="2200" dirty="0" err="1" smtClean="0"/>
              <a:t>alocativa</a:t>
            </a:r>
            <a:r>
              <a:rPr lang="pt-BR" sz="2200" dirty="0" smtClean="0"/>
              <a:t>.</a:t>
            </a:r>
            <a:endParaRPr lang="pt-BR" sz="22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36</a:t>
            </a:fld>
            <a:r>
              <a:rPr lang="pt-BR" dirty="0" smtClean="0"/>
              <a:t>/43</a:t>
            </a:r>
            <a:endParaRPr lang="pt-B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Morrison (2001)</a:t>
            </a:r>
            <a:endParaRPr lang="pt-BR" dirty="0"/>
          </a:p>
        </p:txBody>
      </p:sp>
      <p:sp>
        <p:nvSpPr>
          <p:cNvPr id="3" name="Espaço Reservado para Conteúdo 2"/>
          <p:cNvSpPr>
            <a:spLocks noGrp="1"/>
          </p:cNvSpPr>
          <p:nvPr>
            <p:ph sz="quarter" idx="1"/>
          </p:nvPr>
        </p:nvSpPr>
        <p:spPr>
          <a:xfrm>
            <a:off x="612648" y="1600200"/>
            <a:ext cx="8153400" cy="4900634"/>
          </a:xfrm>
        </p:spPr>
        <p:txBody>
          <a:bodyPr>
            <a:noAutofit/>
          </a:bodyPr>
          <a:lstStyle/>
          <a:p>
            <a:r>
              <a:rPr lang="pt-BR" sz="2200" dirty="0" smtClean="0"/>
              <a:t>Analisou a precificação no mesmo mercado no final dos anos 1990.</a:t>
            </a:r>
          </a:p>
          <a:p>
            <a:r>
              <a:rPr lang="pt-BR" sz="2200" dirty="0" smtClean="0"/>
              <a:t>Concluiu que a expansão da </a:t>
            </a:r>
            <a:r>
              <a:rPr lang="pt-BR" sz="2200" i="1" dirty="0" err="1" smtClean="0"/>
              <a:t>Southwest</a:t>
            </a:r>
            <a:r>
              <a:rPr lang="pt-BR" sz="2200" i="1" dirty="0" smtClean="0"/>
              <a:t> </a:t>
            </a:r>
            <a:r>
              <a:rPr lang="pt-BR" sz="2200" i="1" dirty="0" err="1" smtClean="0"/>
              <a:t>Airlines</a:t>
            </a:r>
            <a:r>
              <a:rPr lang="pt-BR" sz="2200" i="1" dirty="0" smtClean="0"/>
              <a:t> </a:t>
            </a:r>
            <a:r>
              <a:rPr lang="pt-BR" sz="2200" dirty="0" smtClean="0"/>
              <a:t>tem papel fundamental no sucesso da </a:t>
            </a:r>
            <a:r>
              <a:rPr lang="pt-BR" sz="2200" dirty="0" err="1" smtClean="0"/>
              <a:t>desregulação</a:t>
            </a:r>
            <a:r>
              <a:rPr lang="pt-BR" sz="2200" dirty="0" smtClean="0"/>
              <a:t> </a:t>
            </a:r>
            <a:r>
              <a:rPr lang="pt-BR" sz="2200" dirty="0" smtClean="0"/>
              <a:t>americana.</a:t>
            </a:r>
            <a:endParaRPr lang="pt-BR" sz="2200" dirty="0" smtClean="0"/>
          </a:p>
          <a:p>
            <a:r>
              <a:rPr lang="pt-BR" sz="2200" dirty="0" smtClean="0"/>
              <a:t>As firmas instaladas reagem à entrada </a:t>
            </a:r>
            <a:r>
              <a:rPr lang="pt-BR" sz="2200" b="1" i="1" dirty="0" smtClean="0">
                <a:solidFill>
                  <a:srgbClr val="FF0000"/>
                </a:solidFill>
              </a:rPr>
              <a:t>efetiva</a:t>
            </a:r>
            <a:r>
              <a:rPr lang="pt-BR" sz="2200" dirty="0" smtClean="0"/>
              <a:t>, </a:t>
            </a:r>
            <a:r>
              <a:rPr lang="pt-BR" sz="2200" b="1" i="1" dirty="0" smtClean="0">
                <a:solidFill>
                  <a:srgbClr val="FF0000"/>
                </a:solidFill>
              </a:rPr>
              <a:t>adjacente</a:t>
            </a:r>
            <a:r>
              <a:rPr lang="pt-BR" sz="2200" dirty="0" smtClean="0"/>
              <a:t> e </a:t>
            </a:r>
            <a:r>
              <a:rPr lang="pt-BR" sz="2200" b="1" i="1" dirty="0" smtClean="0">
                <a:solidFill>
                  <a:srgbClr val="FF0000"/>
                </a:solidFill>
              </a:rPr>
              <a:t>potencial</a:t>
            </a:r>
            <a:r>
              <a:rPr lang="pt-BR" sz="2200" dirty="0" smtClean="0"/>
              <a:t> da </a:t>
            </a:r>
            <a:r>
              <a:rPr lang="pt-BR" sz="2200" i="1" dirty="0" err="1" smtClean="0"/>
              <a:t>Southwest</a:t>
            </a:r>
            <a:r>
              <a:rPr lang="pt-BR" sz="2200" dirty="0" smtClean="0"/>
              <a:t>, com ganhos ao consumidor da ordem de 12 bilhões de dólares em 1998, sendo:</a:t>
            </a:r>
          </a:p>
          <a:p>
            <a:pPr lvl="1"/>
            <a:r>
              <a:rPr lang="pt-BR" sz="2000" dirty="0" smtClean="0"/>
              <a:t>3.4 bilhões diretamente devidos à própria </a:t>
            </a:r>
            <a:r>
              <a:rPr lang="pt-BR" sz="2000" dirty="0" err="1" smtClean="0"/>
              <a:t>cia.</a:t>
            </a:r>
            <a:endParaRPr lang="pt-BR" sz="2000" dirty="0" smtClean="0"/>
          </a:p>
          <a:p>
            <a:pPr lvl="1"/>
            <a:r>
              <a:rPr lang="pt-BR" sz="2000" dirty="0" smtClean="0"/>
              <a:t>o restante representado pelo efeito da sua presença nas tarifas das demais </a:t>
            </a:r>
            <a:r>
              <a:rPr lang="pt-BR" sz="2000" dirty="0" err="1" smtClean="0"/>
              <a:t>cias</a:t>
            </a:r>
            <a:r>
              <a:rPr lang="pt-BR" sz="2000" dirty="0" smtClean="0"/>
              <a:t>.</a:t>
            </a:r>
            <a:endParaRPr lang="pt-BR" sz="2000" dirty="0" smtClean="0"/>
          </a:p>
          <a:p>
            <a:r>
              <a:rPr lang="pt-BR" sz="2200" dirty="0" smtClean="0"/>
              <a:t>20% do total das receitas com viagens </a:t>
            </a:r>
            <a:r>
              <a:rPr lang="pt-BR" sz="2200" dirty="0" smtClean="0"/>
              <a:t>domésticas.</a:t>
            </a:r>
            <a:endParaRPr lang="pt-BR" sz="2200" dirty="0" smtClean="0"/>
          </a:p>
          <a:p>
            <a:r>
              <a:rPr lang="pt-BR" sz="2200" dirty="0" smtClean="0"/>
              <a:t>Recomendação do autor: atrair esse tipo de empresa, relaxar as barreiras à entrada de empresas estrangeiras para alavancar o bem-estar econômico.</a:t>
            </a:r>
            <a:endParaRPr lang="pt-BR" sz="22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37</a:t>
            </a:fld>
            <a:r>
              <a:rPr lang="pt-BR" dirty="0" smtClean="0"/>
              <a:t>/43</a:t>
            </a:r>
            <a:endParaRPr lang="pt-B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i="1" dirty="0" smtClean="0"/>
              <a:t>Plano de Vôo</a:t>
            </a:r>
            <a:endParaRPr lang="pt-BR" i="1" dirty="0"/>
          </a:p>
        </p:txBody>
      </p:sp>
      <p:sp>
        <p:nvSpPr>
          <p:cNvPr id="5" name="Espaço Reservado para Conteúdo 4"/>
          <p:cNvSpPr>
            <a:spLocks noGrp="1"/>
          </p:cNvSpPr>
          <p:nvPr>
            <p:ph sz="quarter" idx="1"/>
          </p:nvPr>
        </p:nvSpPr>
        <p:spPr/>
        <p:txBody>
          <a:bodyPr/>
          <a:lstStyle/>
          <a:p>
            <a:pPr>
              <a:spcAft>
                <a:spcPts val="1200"/>
              </a:spcAft>
            </a:pPr>
            <a:r>
              <a:rPr lang="pt-BR" dirty="0" smtClean="0"/>
              <a:t>Contexto: Pressões sobre o regulador</a:t>
            </a:r>
          </a:p>
          <a:p>
            <a:pPr>
              <a:spcAft>
                <a:spcPts val="1200"/>
              </a:spcAft>
            </a:pPr>
            <a:r>
              <a:rPr lang="pt-BR" dirty="0" smtClean="0"/>
              <a:t>Por que regular um mercado?</a:t>
            </a:r>
          </a:p>
          <a:p>
            <a:pPr>
              <a:spcAft>
                <a:spcPts val="1200"/>
              </a:spcAft>
            </a:pPr>
            <a:r>
              <a:rPr lang="pt-BR" dirty="0" smtClean="0"/>
              <a:t>Controles e configurações regulatórias</a:t>
            </a:r>
          </a:p>
          <a:p>
            <a:pPr>
              <a:spcAft>
                <a:spcPts val="1200"/>
              </a:spcAft>
            </a:pPr>
            <a:r>
              <a:rPr lang="pt-BR" dirty="0" smtClean="0"/>
              <a:t>Os efeitos da regulação</a:t>
            </a:r>
          </a:p>
          <a:p>
            <a:pPr>
              <a:spcAft>
                <a:spcPts val="1200"/>
              </a:spcAft>
            </a:pPr>
            <a:r>
              <a:rPr lang="pt-BR" dirty="0" smtClean="0"/>
              <a:t>Estudos sobre a experiência internacional</a:t>
            </a:r>
          </a:p>
          <a:p>
            <a:pPr>
              <a:spcAft>
                <a:spcPts val="1200"/>
              </a:spcAft>
            </a:pPr>
            <a:r>
              <a:rPr lang="pt-BR" dirty="0" smtClean="0">
                <a:hlinkClick r:id="rId2" action="ppaction://hlinksldjump"/>
              </a:rPr>
              <a:t>Considerações finais: recomendações</a:t>
            </a:r>
            <a:endParaRPr lang="pt-BR" dirty="0" smtClean="0"/>
          </a:p>
          <a:p>
            <a:pPr>
              <a:spcAft>
                <a:spcPts val="1200"/>
              </a:spcAft>
            </a:pPr>
            <a:endParaRPr lang="pt-BR" dirty="0" smtClean="0"/>
          </a:p>
          <a:p>
            <a:pPr>
              <a:spcAft>
                <a:spcPts val="1200"/>
              </a:spcAft>
            </a:pPr>
            <a:endParaRPr lang="pt-BR" dirty="0"/>
          </a:p>
        </p:txBody>
      </p:sp>
      <p:sp>
        <p:nvSpPr>
          <p:cNvPr id="7"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38</a:t>
            </a:fld>
            <a:r>
              <a:rPr lang="pt-BR" dirty="0" smtClean="0"/>
              <a:t>/43</a:t>
            </a:r>
            <a:endParaRPr lang="pt-B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Considerações Finais</a:t>
            </a:r>
            <a:endParaRPr lang="pt-BR" dirty="0"/>
          </a:p>
        </p:txBody>
      </p:sp>
      <p:sp>
        <p:nvSpPr>
          <p:cNvPr id="3" name="Espaço Reservado para Conteúdo 2"/>
          <p:cNvSpPr>
            <a:spLocks noGrp="1"/>
          </p:cNvSpPr>
          <p:nvPr>
            <p:ph sz="quarter" idx="1"/>
          </p:nvPr>
        </p:nvSpPr>
        <p:spPr>
          <a:xfrm>
            <a:off x="612648" y="1600200"/>
            <a:ext cx="8153400" cy="4757758"/>
          </a:xfrm>
        </p:spPr>
        <p:txBody>
          <a:bodyPr>
            <a:normAutofit/>
          </a:bodyPr>
          <a:lstStyle/>
          <a:p>
            <a:r>
              <a:rPr lang="pt-BR" sz="2400" dirty="0" smtClean="0"/>
              <a:t>Por ser um mercado potencialmente competitivo, no </a:t>
            </a:r>
            <a:r>
              <a:rPr lang="pt-BR" sz="2400" dirty="0" err="1" smtClean="0"/>
              <a:t>traer</a:t>
            </a:r>
            <a:r>
              <a:rPr lang="pt-BR" sz="2400" dirty="0" smtClean="0"/>
              <a:t> a livre competição é quase sempre benéfica para os consumidores como um todo.</a:t>
            </a:r>
          </a:p>
          <a:p>
            <a:r>
              <a:rPr lang="pt-BR" sz="2400" dirty="0" smtClean="0"/>
              <a:t>O regulador do transporte aéreo deve evitar impor regulamentos econômicos às condutas das operadoras</a:t>
            </a:r>
          </a:p>
          <a:p>
            <a:pPr lvl="1"/>
            <a:r>
              <a:rPr lang="pt-BR" sz="2000" dirty="0" smtClean="0"/>
              <a:t>Liberdade Estratégica: livre acesso, livre mobilidade, liberdade tarifária, livre negociação com operadores aeroportuários. Postura de </a:t>
            </a:r>
            <a:r>
              <a:rPr lang="pt-BR" sz="2000" b="1" dirty="0" smtClean="0">
                <a:solidFill>
                  <a:srgbClr val="FF0000"/>
                </a:solidFill>
              </a:rPr>
              <a:t>“</a:t>
            </a:r>
            <a:r>
              <a:rPr lang="pt-BR" sz="2000" b="1" i="1" dirty="0" err="1" smtClean="0">
                <a:solidFill>
                  <a:srgbClr val="FF0000"/>
                </a:solidFill>
              </a:rPr>
              <a:t>let</a:t>
            </a:r>
            <a:r>
              <a:rPr lang="pt-BR" sz="2000" b="1" i="1" dirty="0" smtClean="0">
                <a:solidFill>
                  <a:srgbClr val="FF0000"/>
                </a:solidFill>
              </a:rPr>
              <a:t> </a:t>
            </a:r>
            <a:r>
              <a:rPr lang="pt-BR" sz="2000" b="1" i="1" dirty="0" err="1" smtClean="0">
                <a:solidFill>
                  <a:srgbClr val="FF0000"/>
                </a:solidFill>
              </a:rPr>
              <a:t>markets</a:t>
            </a:r>
            <a:r>
              <a:rPr lang="pt-BR" sz="2000" b="1" i="1" dirty="0" smtClean="0">
                <a:solidFill>
                  <a:srgbClr val="FF0000"/>
                </a:solidFill>
              </a:rPr>
              <a:t> work</a:t>
            </a:r>
            <a:r>
              <a:rPr lang="pt-BR" sz="2000" b="1" dirty="0" smtClean="0">
                <a:solidFill>
                  <a:srgbClr val="FF0000"/>
                </a:solidFill>
              </a:rPr>
              <a:t>”</a:t>
            </a:r>
            <a:r>
              <a:rPr lang="pt-BR" sz="2000" b="1" dirty="0" smtClean="0"/>
              <a:t>.</a:t>
            </a:r>
          </a:p>
          <a:p>
            <a:r>
              <a:rPr lang="pt-BR" sz="2400" dirty="0" smtClean="0"/>
              <a:t>A </a:t>
            </a:r>
            <a:r>
              <a:rPr lang="pt-BR" sz="2400" dirty="0" err="1" smtClean="0"/>
              <a:t>desregulação</a:t>
            </a:r>
            <a:r>
              <a:rPr lang="pt-BR" sz="2400" dirty="0" smtClean="0"/>
              <a:t> é um poderoso instrumento de geração de eficiências produtivas, </a:t>
            </a:r>
            <a:r>
              <a:rPr lang="pt-BR" sz="2400" dirty="0" err="1" smtClean="0"/>
              <a:t>alocativas</a:t>
            </a:r>
            <a:r>
              <a:rPr lang="pt-BR" sz="2400" dirty="0" smtClean="0"/>
              <a:t> e distributivas.</a:t>
            </a:r>
          </a:p>
          <a:p>
            <a:r>
              <a:rPr lang="pt-BR" sz="2400" dirty="0" smtClean="0"/>
              <a:t>Acompanhar a </a:t>
            </a:r>
            <a:r>
              <a:rPr lang="pt-BR" sz="2400" dirty="0" smtClean="0"/>
              <a:t>evolução da estrutura: </a:t>
            </a:r>
            <a:r>
              <a:rPr lang="pt-BR" sz="2400" dirty="0" smtClean="0"/>
              <a:t>concentração.</a:t>
            </a:r>
            <a:endParaRPr lang="pt-BR" sz="2400" dirty="0" smtClean="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39</a:t>
            </a:fld>
            <a:r>
              <a:rPr lang="pt-BR" dirty="0" smtClean="0"/>
              <a:t>/43</a:t>
            </a:r>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Contexto: Pressões sobre o Regulador</a:t>
            </a:r>
            <a:endParaRPr lang="pt-BR" dirty="0"/>
          </a:p>
        </p:txBody>
      </p:sp>
      <p:sp>
        <p:nvSpPr>
          <p:cNvPr id="3" name="Espaço Reservado para Conteúdo 2"/>
          <p:cNvSpPr>
            <a:spLocks noGrp="1"/>
          </p:cNvSpPr>
          <p:nvPr>
            <p:ph sz="quarter" idx="1"/>
          </p:nvPr>
        </p:nvSpPr>
        <p:spPr>
          <a:xfrm>
            <a:off x="1285852" y="1600200"/>
            <a:ext cx="6500858" cy="1400172"/>
          </a:xfrm>
        </p:spPr>
        <p:txBody>
          <a:bodyPr>
            <a:normAutofit fontScale="85000" lnSpcReduction="10000"/>
          </a:bodyPr>
          <a:lstStyle/>
          <a:p>
            <a:pPr algn="ctr">
              <a:spcAft>
                <a:spcPts val="600"/>
              </a:spcAft>
              <a:buNone/>
            </a:pPr>
            <a:r>
              <a:rPr lang="pt-BR" dirty="0" smtClean="0"/>
              <a:t>“</a:t>
            </a:r>
            <a:r>
              <a:rPr lang="pt-BR" i="1" dirty="0" smtClean="0"/>
              <a:t>Quantos economistas são necessários</a:t>
            </a:r>
            <a:br>
              <a:rPr lang="pt-BR" i="1" dirty="0" smtClean="0"/>
            </a:br>
            <a:r>
              <a:rPr lang="pt-BR" i="1" dirty="0" smtClean="0"/>
              <a:t>para trocar uma lâmpada?</a:t>
            </a:r>
            <a:r>
              <a:rPr lang="pt-BR" dirty="0" smtClean="0"/>
              <a:t>”</a:t>
            </a:r>
          </a:p>
          <a:p>
            <a:pPr algn="ctr">
              <a:spcBef>
                <a:spcPts val="0"/>
              </a:spcBef>
              <a:spcAft>
                <a:spcPts val="1200"/>
              </a:spcAft>
              <a:buNone/>
            </a:pPr>
            <a:r>
              <a:rPr lang="pt-BR" dirty="0" smtClean="0"/>
              <a:t>(</a:t>
            </a:r>
            <a:r>
              <a:rPr lang="pt-BR" sz="2400" dirty="0" err="1" smtClean="0"/>
              <a:t>Carlton</a:t>
            </a:r>
            <a:r>
              <a:rPr lang="pt-BR" sz="2400" dirty="0" smtClean="0"/>
              <a:t> &amp; </a:t>
            </a:r>
            <a:r>
              <a:rPr lang="pt-BR" sz="2400" dirty="0" err="1" smtClean="0"/>
              <a:t>Perloff</a:t>
            </a:r>
            <a:r>
              <a:rPr lang="pt-BR" sz="2400" dirty="0" smtClean="0"/>
              <a:t>, 2005 </a:t>
            </a:r>
            <a:r>
              <a:rPr lang="pt-BR" sz="2400" i="1" dirty="0" err="1" smtClean="0"/>
              <a:t>Modern</a:t>
            </a:r>
            <a:r>
              <a:rPr lang="pt-BR" sz="2400" i="1" dirty="0" smtClean="0"/>
              <a:t> Industrial </a:t>
            </a:r>
            <a:r>
              <a:rPr lang="pt-BR" sz="2400" i="1" dirty="0" err="1" smtClean="0"/>
              <a:t>Organization</a:t>
            </a:r>
            <a:r>
              <a:rPr lang="pt-BR" dirty="0" smtClean="0"/>
              <a:t>)</a:t>
            </a:r>
          </a:p>
          <a:p>
            <a:pPr algn="ctr"/>
            <a:endParaRPr lang="pt-BR" dirty="0"/>
          </a:p>
        </p:txBody>
      </p:sp>
      <p:grpSp>
        <p:nvGrpSpPr>
          <p:cNvPr id="16" name="Grupo 15"/>
          <p:cNvGrpSpPr/>
          <p:nvPr/>
        </p:nvGrpSpPr>
        <p:grpSpPr>
          <a:xfrm>
            <a:off x="571472" y="2928934"/>
            <a:ext cx="7929618" cy="3500462"/>
            <a:chOff x="571472" y="2928934"/>
            <a:chExt cx="7929618" cy="3500462"/>
          </a:xfrm>
        </p:grpSpPr>
        <p:sp>
          <p:nvSpPr>
            <p:cNvPr id="14" name="Bisel 13"/>
            <p:cNvSpPr/>
            <p:nvPr/>
          </p:nvSpPr>
          <p:spPr>
            <a:xfrm>
              <a:off x="571472" y="2928934"/>
              <a:ext cx="7929618" cy="3500462"/>
            </a:xfrm>
            <a:prstGeom prst="bevel">
              <a:avLst>
                <a:gd name="adj" fmla="val 3644"/>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pt-BR"/>
            </a:p>
          </p:txBody>
        </p:sp>
        <p:sp>
          <p:nvSpPr>
            <p:cNvPr id="4" name="CaixaDeTexto 3"/>
            <p:cNvSpPr txBox="1"/>
            <p:nvPr/>
          </p:nvSpPr>
          <p:spPr>
            <a:xfrm>
              <a:off x="857224" y="3395963"/>
              <a:ext cx="2071702" cy="461665"/>
            </a:xfrm>
            <a:prstGeom prst="rect">
              <a:avLst/>
            </a:prstGeom>
            <a:noFill/>
          </p:spPr>
          <p:txBody>
            <a:bodyPr wrap="square" rtlCol="0">
              <a:spAutoFit/>
            </a:bodyPr>
            <a:lstStyle/>
            <a:p>
              <a:r>
                <a:rPr lang="pt-BR" sz="2400" b="1" dirty="0" smtClean="0"/>
                <a:t>Economista:</a:t>
              </a:r>
              <a:endParaRPr lang="pt-BR" sz="2400" b="1" dirty="0"/>
            </a:p>
          </p:txBody>
        </p:sp>
      </p:grpSp>
      <p:sp>
        <p:nvSpPr>
          <p:cNvPr id="5" name="CaixaDeTexto 4"/>
          <p:cNvSpPr txBox="1"/>
          <p:nvPr/>
        </p:nvSpPr>
        <p:spPr>
          <a:xfrm>
            <a:off x="857224" y="4155522"/>
            <a:ext cx="2428892" cy="461665"/>
          </a:xfrm>
          <a:prstGeom prst="rect">
            <a:avLst/>
          </a:prstGeom>
          <a:noFill/>
        </p:spPr>
        <p:txBody>
          <a:bodyPr wrap="square" rtlCol="0">
            <a:spAutoFit/>
          </a:bodyPr>
          <a:lstStyle/>
          <a:p>
            <a:r>
              <a:rPr lang="pt-BR" sz="2400" b="1" dirty="0" smtClean="0"/>
              <a:t>Empresários:</a:t>
            </a:r>
            <a:endParaRPr lang="pt-BR" sz="2400" b="1" dirty="0"/>
          </a:p>
        </p:txBody>
      </p:sp>
      <p:sp>
        <p:nvSpPr>
          <p:cNvPr id="6" name="CaixaDeTexto 5"/>
          <p:cNvSpPr txBox="1"/>
          <p:nvPr/>
        </p:nvSpPr>
        <p:spPr>
          <a:xfrm>
            <a:off x="857224" y="4798464"/>
            <a:ext cx="3714776" cy="461665"/>
          </a:xfrm>
          <a:prstGeom prst="rect">
            <a:avLst/>
          </a:prstGeom>
          <a:noFill/>
        </p:spPr>
        <p:txBody>
          <a:bodyPr wrap="square" rtlCol="0">
            <a:spAutoFit/>
          </a:bodyPr>
          <a:lstStyle/>
          <a:p>
            <a:r>
              <a:rPr lang="pt-BR" sz="2400" b="1" dirty="0" smtClean="0"/>
              <a:t>Consumidores:</a:t>
            </a:r>
            <a:endParaRPr lang="pt-BR" sz="2400" b="1" dirty="0"/>
          </a:p>
        </p:txBody>
      </p:sp>
      <p:sp>
        <p:nvSpPr>
          <p:cNvPr id="8" name="CaixaDeTexto 7"/>
          <p:cNvSpPr txBox="1"/>
          <p:nvPr/>
        </p:nvSpPr>
        <p:spPr>
          <a:xfrm>
            <a:off x="2714612" y="3367445"/>
            <a:ext cx="5214974" cy="707886"/>
          </a:xfrm>
          <a:prstGeom prst="rect">
            <a:avLst/>
          </a:prstGeom>
          <a:noFill/>
        </p:spPr>
        <p:txBody>
          <a:bodyPr wrap="square" rtlCol="0">
            <a:spAutoFit/>
          </a:bodyPr>
          <a:lstStyle/>
          <a:p>
            <a:pPr algn="r"/>
            <a:r>
              <a:rPr lang="pt-BR" sz="2000" i="1" dirty="0" smtClean="0"/>
              <a:t>“Nenhum. Se a lâmpada precisa ser trocada, o mercado o fará por si próprio.”</a:t>
            </a:r>
            <a:endParaRPr lang="pt-BR" sz="2000" i="1" dirty="0"/>
          </a:p>
        </p:txBody>
      </p:sp>
      <p:sp>
        <p:nvSpPr>
          <p:cNvPr id="9" name="CaixaDeTexto 8"/>
          <p:cNvSpPr txBox="1"/>
          <p:nvPr/>
        </p:nvSpPr>
        <p:spPr>
          <a:xfrm>
            <a:off x="3786182" y="4143380"/>
            <a:ext cx="4143404" cy="400110"/>
          </a:xfrm>
          <a:prstGeom prst="rect">
            <a:avLst/>
          </a:prstGeom>
          <a:noFill/>
        </p:spPr>
        <p:txBody>
          <a:bodyPr wrap="square" rtlCol="0">
            <a:spAutoFit/>
          </a:bodyPr>
          <a:lstStyle/>
          <a:p>
            <a:pPr algn="r"/>
            <a:r>
              <a:rPr lang="pt-BR" sz="2000" i="1" dirty="0" smtClean="0"/>
              <a:t>“Nenhum. O regulador o fará.”</a:t>
            </a:r>
            <a:endParaRPr lang="pt-BR" sz="2000" i="1" dirty="0"/>
          </a:p>
        </p:txBody>
      </p:sp>
      <p:sp>
        <p:nvSpPr>
          <p:cNvPr id="10" name="CaixaDeTexto 9"/>
          <p:cNvSpPr txBox="1"/>
          <p:nvPr/>
        </p:nvSpPr>
        <p:spPr>
          <a:xfrm>
            <a:off x="3857620" y="4786322"/>
            <a:ext cx="4143404" cy="400110"/>
          </a:xfrm>
          <a:prstGeom prst="rect">
            <a:avLst/>
          </a:prstGeom>
          <a:noFill/>
        </p:spPr>
        <p:txBody>
          <a:bodyPr wrap="square" rtlCol="0">
            <a:spAutoFit/>
          </a:bodyPr>
          <a:lstStyle/>
          <a:p>
            <a:pPr algn="r"/>
            <a:r>
              <a:rPr lang="pt-BR" sz="2000" i="1" dirty="0" smtClean="0"/>
              <a:t>“Nenhum. O regulador o fará.”</a:t>
            </a:r>
            <a:endParaRPr lang="pt-BR" sz="2000" i="1" dirty="0"/>
          </a:p>
        </p:txBody>
      </p:sp>
      <p:sp>
        <p:nvSpPr>
          <p:cNvPr id="11" name="CaixaDeTexto 10"/>
          <p:cNvSpPr txBox="1"/>
          <p:nvPr/>
        </p:nvSpPr>
        <p:spPr>
          <a:xfrm>
            <a:off x="857224" y="5357826"/>
            <a:ext cx="2357454" cy="461665"/>
          </a:xfrm>
          <a:prstGeom prst="rect">
            <a:avLst/>
          </a:prstGeom>
          <a:noFill/>
        </p:spPr>
        <p:txBody>
          <a:bodyPr wrap="square" rtlCol="0">
            <a:spAutoFit/>
          </a:bodyPr>
          <a:lstStyle/>
          <a:p>
            <a:r>
              <a:rPr lang="pt-BR" sz="2400" b="1" dirty="0" smtClean="0"/>
              <a:t>Políticos:</a:t>
            </a:r>
            <a:endParaRPr lang="pt-BR" sz="2400" b="1" dirty="0"/>
          </a:p>
        </p:txBody>
      </p:sp>
      <p:sp>
        <p:nvSpPr>
          <p:cNvPr id="12" name="CaixaDeTexto 11"/>
          <p:cNvSpPr txBox="1"/>
          <p:nvPr/>
        </p:nvSpPr>
        <p:spPr>
          <a:xfrm>
            <a:off x="3857620" y="5357826"/>
            <a:ext cx="4143404" cy="400110"/>
          </a:xfrm>
          <a:prstGeom prst="rect">
            <a:avLst/>
          </a:prstGeom>
          <a:noFill/>
        </p:spPr>
        <p:txBody>
          <a:bodyPr wrap="square" rtlCol="0">
            <a:spAutoFit/>
          </a:bodyPr>
          <a:lstStyle/>
          <a:p>
            <a:pPr algn="r"/>
            <a:r>
              <a:rPr lang="pt-BR" sz="2000" i="1" dirty="0" smtClean="0"/>
              <a:t>“Nenhum. O regulador o fará.”</a:t>
            </a:r>
            <a:endParaRPr lang="pt-BR" sz="2000" i="1" dirty="0"/>
          </a:p>
        </p:txBody>
      </p:sp>
      <p:sp>
        <p:nvSpPr>
          <p:cNvPr id="17"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4</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P spid="11" grpId="0"/>
      <p:bldP spid="1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Considerações Finais</a:t>
            </a:r>
            <a:endParaRPr lang="pt-BR" dirty="0"/>
          </a:p>
        </p:txBody>
      </p:sp>
      <p:sp>
        <p:nvSpPr>
          <p:cNvPr id="3" name="Espaço Reservado para Conteúdo 2"/>
          <p:cNvSpPr>
            <a:spLocks noGrp="1"/>
          </p:cNvSpPr>
          <p:nvPr>
            <p:ph sz="quarter" idx="1"/>
          </p:nvPr>
        </p:nvSpPr>
        <p:spPr/>
        <p:txBody>
          <a:bodyPr>
            <a:normAutofit/>
          </a:bodyPr>
          <a:lstStyle/>
          <a:p>
            <a:pPr>
              <a:spcAft>
                <a:spcPts val="1200"/>
              </a:spcAft>
            </a:pPr>
            <a:r>
              <a:rPr lang="pt-BR" dirty="0" smtClean="0"/>
              <a:t>Conduzir suas ações e a própria regulação técnica de forma a:</a:t>
            </a:r>
          </a:p>
          <a:p>
            <a:pPr marL="880110" lvl="1" indent="-514350">
              <a:buFont typeface="+mj-lt"/>
              <a:buAutoNum type="arabicPeriod"/>
            </a:pPr>
            <a:r>
              <a:rPr lang="pt-BR" sz="2800" dirty="0" smtClean="0"/>
              <a:t>Minimizar a chance de captura</a:t>
            </a:r>
          </a:p>
          <a:p>
            <a:pPr marL="880110" lvl="1" indent="-514350">
              <a:buFont typeface="+mj-lt"/>
              <a:buAutoNum type="arabicPeriod"/>
            </a:pPr>
            <a:r>
              <a:rPr lang="pt-BR" sz="2800" dirty="0" smtClean="0"/>
              <a:t>Maximizar a </a:t>
            </a:r>
            <a:r>
              <a:rPr lang="pt-BR" sz="2800" dirty="0" err="1" smtClean="0"/>
              <a:t>contestabilidade</a:t>
            </a:r>
            <a:r>
              <a:rPr lang="pt-BR" sz="2800" dirty="0" smtClean="0"/>
              <a:t> dos mercados</a:t>
            </a:r>
          </a:p>
          <a:p>
            <a:pPr marL="880110" lvl="1" indent="-514350">
              <a:buFont typeface="+mj-lt"/>
              <a:buAutoNum type="arabicPeriod"/>
            </a:pPr>
            <a:r>
              <a:rPr lang="pt-BR" sz="2800" dirty="0" smtClean="0"/>
              <a:t>Minimizar o risco regulatório</a:t>
            </a:r>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40</a:t>
            </a:fld>
            <a:r>
              <a:rPr lang="pt-BR" dirty="0" smtClean="0"/>
              <a:t>/43</a:t>
            </a:r>
            <a:endParaRPr lang="pt-B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1. Minimizar a Chance de Captura</a:t>
            </a:r>
            <a:endParaRPr lang="pt-BR" dirty="0"/>
          </a:p>
        </p:txBody>
      </p:sp>
      <p:sp>
        <p:nvSpPr>
          <p:cNvPr id="3" name="Espaço Reservado para Conteúdo 2"/>
          <p:cNvSpPr>
            <a:spLocks noGrp="1"/>
          </p:cNvSpPr>
          <p:nvPr>
            <p:ph sz="quarter" idx="1"/>
          </p:nvPr>
        </p:nvSpPr>
        <p:spPr>
          <a:xfrm>
            <a:off x="612648" y="1600200"/>
            <a:ext cx="8153400" cy="4543444"/>
          </a:xfrm>
        </p:spPr>
        <p:txBody>
          <a:bodyPr>
            <a:noAutofit/>
          </a:bodyPr>
          <a:lstStyle/>
          <a:p>
            <a:r>
              <a:rPr lang="pt-BR" sz="2200" dirty="0" smtClean="0"/>
              <a:t>Por haver uma interface de regulação técnica, o regulador-fiscalizador interage repetidamente com os </a:t>
            </a:r>
            <a:r>
              <a:rPr lang="pt-BR" sz="2200" dirty="0" smtClean="0"/>
              <a:t>regulados. Além </a:t>
            </a:r>
            <a:r>
              <a:rPr lang="pt-BR" sz="2200" dirty="0" smtClean="0"/>
              <a:t>disso, as firmas reguladas são mais organizadas do que os consumidores que os reguladores representam; como conseqüência, elas detêm o poder de fazer </a:t>
            </a:r>
            <a:r>
              <a:rPr lang="pt-BR" sz="2200" i="1" dirty="0" smtClean="0"/>
              <a:t>lobby</a:t>
            </a:r>
            <a:r>
              <a:rPr lang="pt-BR" sz="2200" dirty="0" smtClean="0"/>
              <a:t> mais eficaz sobre o regulador.</a:t>
            </a:r>
          </a:p>
          <a:p>
            <a:r>
              <a:rPr lang="pt-BR" sz="2200" dirty="0" smtClean="0"/>
              <a:t>Os objetivos </a:t>
            </a:r>
            <a:r>
              <a:rPr lang="pt-BR" sz="2200" dirty="0" smtClean="0"/>
              <a:t>do regulador no âmbito econômico podem </a:t>
            </a:r>
            <a:r>
              <a:rPr lang="pt-BR" sz="2200" dirty="0" smtClean="0"/>
              <a:t>então ser </a:t>
            </a:r>
            <a:r>
              <a:rPr lang="pt-BR" sz="2200" dirty="0" smtClean="0"/>
              <a:t>influenciados e alterados pelos argumentos das </a:t>
            </a:r>
            <a:r>
              <a:rPr lang="pt-BR" sz="2200" dirty="0" smtClean="0"/>
              <a:t>firmas.</a:t>
            </a:r>
          </a:p>
          <a:p>
            <a:r>
              <a:rPr lang="pt-BR" sz="2200" dirty="0" smtClean="0"/>
              <a:t>Argumentos típicos: </a:t>
            </a:r>
            <a:r>
              <a:rPr lang="pt-BR" sz="2200" dirty="0" smtClean="0"/>
              <a:t>interesse nacional, proteção da indústria, </a:t>
            </a:r>
            <a:r>
              <a:rPr lang="pt-BR" sz="2200" dirty="0" smtClean="0"/>
              <a:t>concorrência desleal, risco à segurança, </a:t>
            </a:r>
            <a:r>
              <a:rPr lang="pt-BR" sz="2200" dirty="0" smtClean="0"/>
              <a:t>etc.</a:t>
            </a:r>
          </a:p>
          <a:p>
            <a:r>
              <a:rPr lang="pt-BR" sz="2200" dirty="0" smtClean="0"/>
              <a:t>Em última instância, as firmas podem levar ao regulador a representar os interesses da indústria e não do </a:t>
            </a:r>
            <a:r>
              <a:rPr lang="pt-BR" sz="2200" dirty="0" smtClean="0"/>
              <a:t>consumidor.</a:t>
            </a:r>
            <a:endParaRPr lang="pt-BR" sz="2200" dirty="0" smtClean="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41</a:t>
            </a:fld>
            <a:r>
              <a:rPr lang="pt-BR" dirty="0" smtClean="0"/>
              <a:t>/43</a:t>
            </a:r>
            <a:endParaRPr lang="pt-BR" dirty="0"/>
          </a:p>
        </p:txBody>
      </p:sp>
      <p:sp>
        <p:nvSpPr>
          <p:cNvPr id="6" name="CaixaDeTexto 5"/>
          <p:cNvSpPr txBox="1"/>
          <p:nvPr/>
        </p:nvSpPr>
        <p:spPr>
          <a:xfrm>
            <a:off x="1071538" y="5699485"/>
            <a:ext cx="7572428" cy="1154162"/>
          </a:xfrm>
          <a:prstGeom prst="rect">
            <a:avLst/>
          </a:prstGeom>
          <a:noFill/>
        </p:spPr>
        <p:txBody>
          <a:bodyPr wrap="square" rtlCol="0">
            <a:spAutoFit/>
          </a:bodyPr>
          <a:lstStyle/>
          <a:p>
            <a:pPr algn="ctr"/>
            <a:r>
              <a:rPr lang="pt-BR" sz="2300" b="1" i="1" dirty="0" smtClean="0">
                <a:solidFill>
                  <a:srgbClr val="FF0000"/>
                </a:solidFill>
              </a:rPr>
              <a:t>“Na prática, a regulação acaba por criar ineficiências</a:t>
            </a:r>
            <a:br>
              <a:rPr lang="pt-BR" sz="2300" b="1" i="1" dirty="0" smtClean="0">
                <a:solidFill>
                  <a:srgbClr val="FF0000"/>
                </a:solidFill>
              </a:rPr>
            </a:br>
            <a:r>
              <a:rPr lang="pt-BR" sz="2300" b="1" i="1" dirty="0" smtClean="0">
                <a:solidFill>
                  <a:srgbClr val="FF0000"/>
                </a:solidFill>
              </a:rPr>
              <a:t>ao invés de eliminá-las</a:t>
            </a:r>
            <a:r>
              <a:rPr lang="pt-BR" sz="2300" b="1" i="1" dirty="0" smtClean="0">
                <a:solidFill>
                  <a:srgbClr val="FF0000"/>
                </a:solidFill>
              </a:rPr>
              <a:t>”</a:t>
            </a:r>
            <a:br>
              <a:rPr lang="pt-BR" sz="2300" b="1" i="1" dirty="0" smtClean="0">
                <a:solidFill>
                  <a:srgbClr val="FF0000"/>
                </a:solidFill>
              </a:rPr>
            </a:br>
            <a:r>
              <a:rPr lang="pt-BR" sz="2300" b="1" i="1" dirty="0" smtClean="0">
                <a:solidFill>
                  <a:srgbClr val="FF0000"/>
                </a:solidFill>
              </a:rPr>
              <a:t>(Stigler, 1971 </a:t>
            </a:r>
            <a:r>
              <a:rPr lang="pt-BR" sz="2300" b="1" i="1" dirty="0" smtClean="0">
                <a:solidFill>
                  <a:srgbClr val="FF0000"/>
                </a:solidFill>
              </a:rPr>
              <a:t>e </a:t>
            </a:r>
            <a:r>
              <a:rPr lang="pt-BR" sz="2300" b="1" i="1" dirty="0" err="1" smtClean="0">
                <a:solidFill>
                  <a:srgbClr val="FF0000"/>
                </a:solidFill>
              </a:rPr>
              <a:t>Peltzman</a:t>
            </a:r>
            <a:r>
              <a:rPr lang="pt-BR" sz="2300" b="1" i="1" dirty="0" smtClean="0">
                <a:solidFill>
                  <a:srgbClr val="FF0000"/>
                </a:solidFill>
              </a:rPr>
              <a:t>, 1976)</a:t>
            </a:r>
            <a:endParaRPr lang="pt-BR" sz="2300" b="1" i="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Maximizar a </a:t>
            </a:r>
            <a:r>
              <a:rPr lang="pt-BR" dirty="0" err="1" smtClean="0"/>
              <a:t>Contestabilidade</a:t>
            </a:r>
            <a:endParaRPr lang="pt-BR" dirty="0"/>
          </a:p>
        </p:txBody>
      </p:sp>
      <p:sp>
        <p:nvSpPr>
          <p:cNvPr id="6" name="Espaço Reservado para Conteúdo 5"/>
          <p:cNvSpPr>
            <a:spLocks noGrp="1"/>
          </p:cNvSpPr>
          <p:nvPr>
            <p:ph sz="quarter" idx="1"/>
          </p:nvPr>
        </p:nvSpPr>
        <p:spPr>
          <a:xfrm>
            <a:off x="612648" y="1600200"/>
            <a:ext cx="8317070" cy="2043114"/>
          </a:xfrm>
        </p:spPr>
        <p:txBody>
          <a:bodyPr>
            <a:normAutofit/>
          </a:bodyPr>
          <a:lstStyle/>
          <a:p>
            <a:r>
              <a:rPr lang="pt-BR" sz="2400" dirty="0" smtClean="0"/>
              <a:t>Livre acesso e livre mobilidade: remover barreiras regulatórias à entrada e saída</a:t>
            </a:r>
          </a:p>
          <a:p>
            <a:r>
              <a:rPr lang="pt-BR" sz="2400" dirty="0" smtClean="0"/>
              <a:t>A regulação técnica deve conter regras e padrões de engenharia internacionais e não ter finalidade econômica.</a:t>
            </a:r>
          </a:p>
        </p:txBody>
      </p:sp>
      <p:sp>
        <p:nvSpPr>
          <p:cNvPr id="7" name="CaixaDeTexto 6"/>
          <p:cNvSpPr txBox="1"/>
          <p:nvPr/>
        </p:nvSpPr>
        <p:spPr>
          <a:xfrm>
            <a:off x="4857752" y="4357694"/>
            <a:ext cx="3786214" cy="1200329"/>
          </a:xfrm>
          <a:prstGeom prst="rect">
            <a:avLst/>
          </a:prstGeom>
          <a:noFill/>
        </p:spPr>
        <p:txBody>
          <a:bodyPr wrap="square" rtlCol="0">
            <a:spAutoFit/>
          </a:bodyPr>
          <a:lstStyle/>
          <a:p>
            <a:pPr algn="ctr"/>
            <a:r>
              <a:rPr lang="pt-BR" b="1" dirty="0" smtClean="0"/>
              <a:t>O acesso à infra-estrutura aeroportuária escassa se constitui em uma das maiores fontes de ineficiência </a:t>
            </a:r>
            <a:r>
              <a:rPr lang="pt-BR" b="1" dirty="0" err="1" smtClean="0"/>
              <a:t>alocativa</a:t>
            </a:r>
            <a:r>
              <a:rPr lang="pt-BR" b="1" dirty="0" smtClean="0"/>
              <a:t> e distributiva</a:t>
            </a:r>
            <a:endParaRPr lang="pt-BR" b="1" dirty="0"/>
          </a:p>
        </p:txBody>
      </p:sp>
      <p:pic>
        <p:nvPicPr>
          <p:cNvPr id="1026" name="Picture 2"/>
          <p:cNvPicPr>
            <a:picLocks noChangeAspect="1" noChangeArrowheads="1"/>
          </p:cNvPicPr>
          <p:nvPr/>
        </p:nvPicPr>
        <p:blipFill>
          <a:blip r:embed="rId2"/>
          <a:srcRect/>
          <a:stretch>
            <a:fillRect/>
          </a:stretch>
        </p:blipFill>
        <p:spPr bwMode="auto">
          <a:xfrm>
            <a:off x="1214414" y="3214686"/>
            <a:ext cx="2857500" cy="3390900"/>
          </a:xfrm>
          <a:prstGeom prst="rect">
            <a:avLst/>
          </a:prstGeom>
          <a:noFill/>
          <a:ln w="9525">
            <a:noFill/>
            <a:miter lim="800000"/>
            <a:headEnd/>
            <a:tailEnd/>
          </a:ln>
          <a:effectLst/>
        </p:spPr>
      </p:pic>
      <p:sp>
        <p:nvSpPr>
          <p:cNvPr id="10"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42</a:t>
            </a:fld>
            <a:r>
              <a:rPr lang="pt-BR" dirty="0" smtClean="0"/>
              <a:t>/43</a:t>
            </a:r>
            <a:endParaRPr lang="pt-BR" dirty="0"/>
          </a:p>
        </p:txBody>
      </p:sp>
      <p:grpSp>
        <p:nvGrpSpPr>
          <p:cNvPr id="9" name="Grupo 8"/>
          <p:cNvGrpSpPr/>
          <p:nvPr/>
        </p:nvGrpSpPr>
        <p:grpSpPr>
          <a:xfrm>
            <a:off x="1214414" y="4357694"/>
            <a:ext cx="7072362" cy="2428892"/>
            <a:chOff x="1214414" y="4286256"/>
            <a:chExt cx="7072362" cy="2428892"/>
          </a:xfrm>
        </p:grpSpPr>
        <p:pic>
          <p:nvPicPr>
            <p:cNvPr id="5" name="Picture 4"/>
            <p:cNvPicPr>
              <a:picLocks noChangeArrowheads="1"/>
            </p:cNvPicPr>
            <p:nvPr/>
          </p:nvPicPr>
          <p:blipFill>
            <a:blip r:embed="rId3"/>
            <a:srcRect/>
            <a:stretch>
              <a:fillRect/>
            </a:stretch>
          </p:blipFill>
          <p:spPr bwMode="auto">
            <a:xfrm>
              <a:off x="1214414" y="4286256"/>
              <a:ext cx="2928958" cy="2428892"/>
            </a:xfrm>
            <a:prstGeom prst="rect">
              <a:avLst/>
            </a:prstGeom>
            <a:noFill/>
            <a:ln w="9525">
              <a:noFill/>
              <a:miter lim="800000"/>
              <a:headEnd/>
              <a:tailEnd/>
            </a:ln>
            <a:effectLst/>
          </p:spPr>
        </p:pic>
        <p:sp>
          <p:nvSpPr>
            <p:cNvPr id="8" name="CaixaDeTexto 7"/>
            <p:cNvSpPr txBox="1"/>
            <p:nvPr/>
          </p:nvSpPr>
          <p:spPr>
            <a:xfrm>
              <a:off x="5572132" y="5929330"/>
              <a:ext cx="2714644" cy="400110"/>
            </a:xfrm>
            <a:prstGeom prst="rect">
              <a:avLst/>
            </a:prstGeom>
            <a:noFill/>
          </p:spPr>
          <p:txBody>
            <a:bodyPr wrap="square" rtlCol="0">
              <a:spAutoFit/>
            </a:bodyPr>
            <a:lstStyle/>
            <a:p>
              <a:r>
                <a:rPr lang="pt-BR" sz="2000" b="1" dirty="0" smtClean="0"/>
                <a:t>= Barreiras à Entrada</a:t>
              </a:r>
              <a:endParaRPr lang="pt-BR" sz="20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3. Minimizar o Risco Regulatório</a:t>
            </a:r>
            <a:endParaRPr lang="pt-BR" dirty="0"/>
          </a:p>
        </p:txBody>
      </p:sp>
      <p:sp>
        <p:nvSpPr>
          <p:cNvPr id="3" name="Espaço Reservado para Conteúdo 2"/>
          <p:cNvSpPr>
            <a:spLocks noGrp="1"/>
          </p:cNvSpPr>
          <p:nvPr>
            <p:ph sz="quarter" idx="1"/>
          </p:nvPr>
        </p:nvSpPr>
        <p:spPr>
          <a:xfrm>
            <a:off x="612648" y="1600200"/>
            <a:ext cx="8153400" cy="4972072"/>
          </a:xfrm>
        </p:spPr>
        <p:txBody>
          <a:bodyPr>
            <a:noAutofit/>
          </a:bodyPr>
          <a:lstStyle/>
          <a:p>
            <a:r>
              <a:rPr lang="pt-BR" sz="2200" dirty="0" smtClean="0"/>
              <a:t>Criar um planejamento estratégico regulatório claro, público e que permita a antecipação de medidas tomadas</a:t>
            </a:r>
          </a:p>
          <a:p>
            <a:r>
              <a:rPr lang="pt-BR" sz="2200" dirty="0" smtClean="0"/>
              <a:t>Reduzir a Discricionariedade da Regulação, favorecendo o uso de regras regulatórias explícitas. Manter a estabilidade dessas regras. Minimizar o uso de medidas regulatórias táticas desalinhadas dos objetivos estratégicos.</a:t>
            </a:r>
          </a:p>
          <a:p>
            <a:r>
              <a:rPr lang="pt-BR" sz="2200" dirty="0" smtClean="0"/>
              <a:t>Sinalizar antecipadamente posicionamentos com relação a reformas regulatórias de maior </a:t>
            </a:r>
            <a:r>
              <a:rPr lang="pt-BR" sz="2200" dirty="0" smtClean="0"/>
              <a:t>impacto (Seminários, Debates, Câmaras, </a:t>
            </a:r>
            <a:r>
              <a:rPr lang="pt-BR" sz="2200" dirty="0" err="1" smtClean="0"/>
              <a:t>etc</a:t>
            </a:r>
            <a:r>
              <a:rPr lang="pt-BR" sz="2200" dirty="0" smtClean="0"/>
              <a:t>).</a:t>
            </a:r>
            <a:endParaRPr lang="pt-BR" sz="2200" dirty="0" smtClean="0"/>
          </a:p>
          <a:p>
            <a:r>
              <a:rPr lang="pt-BR" sz="2200" dirty="0" smtClean="0"/>
              <a:t>Incrementar a transparência da regulação e dos rumos do setor: produzir e divulgar informação sobre as ações do regulador, com exposições de motivos, e sobre os regulados.</a:t>
            </a:r>
          </a:p>
          <a:p>
            <a:r>
              <a:rPr lang="pt-BR" sz="2200" dirty="0" smtClean="0"/>
              <a:t>A habilidade em manter um compromisso prévio com um </a:t>
            </a:r>
            <a:r>
              <a:rPr lang="pt-BR" sz="2200" dirty="0" smtClean="0"/>
              <a:t>dado arcabouço </a:t>
            </a:r>
            <a:r>
              <a:rPr lang="pt-BR" sz="2200" dirty="0" smtClean="0"/>
              <a:t>regulatório induz um ambiente </a:t>
            </a:r>
            <a:r>
              <a:rPr lang="pt-BR" sz="2200" dirty="0" smtClean="0"/>
              <a:t>a investimentos privados.</a:t>
            </a:r>
            <a:endParaRPr lang="pt-BR" sz="2200" dirty="0" smtClean="0"/>
          </a:p>
        </p:txBody>
      </p:sp>
      <p:sp>
        <p:nvSpPr>
          <p:cNvPr id="5" name="Espaço Reservado para Número de Slide 5"/>
          <p:cNvSpPr>
            <a:spLocks noGrp="1"/>
          </p:cNvSpPr>
          <p:nvPr>
            <p:ph type="sldNum" sz="quarter" idx="12"/>
          </p:nvPr>
        </p:nvSpPr>
        <p:spPr>
          <a:xfrm>
            <a:off x="0" y="1272222"/>
            <a:ext cx="533400" cy="244476"/>
          </a:xfrm>
        </p:spPr>
        <p:txBody>
          <a:bodyPr>
            <a:normAutofit fontScale="77500" lnSpcReduction="20000"/>
          </a:bodyPr>
          <a:lstStyle/>
          <a:p>
            <a:fld id="{95EC615E-BBCC-4860-A25B-4E72F0AA2940}" type="slidenum">
              <a:rPr lang="pt-BR" smtClean="0"/>
              <a:pPr/>
              <a:t>43</a:t>
            </a:fld>
            <a:r>
              <a:rPr lang="pt-BR" dirty="0" smtClean="0"/>
              <a:t>/43</a:t>
            </a:r>
            <a:endParaRPr lang="pt-B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Obrigado!</a:t>
            </a:r>
            <a:endParaRPr lang="pt-BR" dirty="0"/>
          </a:p>
        </p:txBody>
      </p:sp>
      <p:pic>
        <p:nvPicPr>
          <p:cNvPr id="2050" name="Picture 2"/>
          <p:cNvPicPr>
            <a:picLocks noChangeAspect="1" noChangeArrowheads="1"/>
          </p:cNvPicPr>
          <p:nvPr/>
        </p:nvPicPr>
        <p:blipFill>
          <a:blip r:embed="rId2"/>
          <a:srcRect/>
          <a:stretch>
            <a:fillRect/>
          </a:stretch>
        </p:blipFill>
        <p:spPr bwMode="auto">
          <a:xfrm>
            <a:off x="500034" y="3357562"/>
            <a:ext cx="8048625" cy="1181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Fontes de Captura da Regulação</a:t>
            </a:r>
            <a:endParaRPr lang="pt-BR" dirty="0"/>
          </a:p>
        </p:txBody>
      </p:sp>
      <p:grpSp>
        <p:nvGrpSpPr>
          <p:cNvPr id="75" name="Grupo 74"/>
          <p:cNvGrpSpPr/>
          <p:nvPr/>
        </p:nvGrpSpPr>
        <p:grpSpPr>
          <a:xfrm>
            <a:off x="3500430" y="3713164"/>
            <a:ext cx="2214578" cy="785818"/>
            <a:chOff x="3428992" y="4143380"/>
            <a:chExt cx="2214578" cy="785818"/>
          </a:xfrm>
        </p:grpSpPr>
        <p:sp>
          <p:nvSpPr>
            <p:cNvPr id="10" name="Retângulo de cantos arredondados 9"/>
            <p:cNvSpPr/>
            <p:nvPr/>
          </p:nvSpPr>
          <p:spPr>
            <a:xfrm>
              <a:off x="3428992" y="4143380"/>
              <a:ext cx="2214578" cy="785818"/>
            </a:xfrm>
            <a:prstGeom prst="roundRect">
              <a:avLst/>
            </a:prstGeom>
            <a:solidFill>
              <a:srgbClr val="0070C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6" name="CaixaDeTexto 5"/>
            <p:cNvSpPr txBox="1"/>
            <p:nvPr/>
          </p:nvSpPr>
          <p:spPr>
            <a:xfrm>
              <a:off x="3714744" y="4345552"/>
              <a:ext cx="1643074" cy="369332"/>
            </a:xfrm>
            <a:prstGeom prst="rect">
              <a:avLst/>
            </a:prstGeom>
            <a:noFill/>
          </p:spPr>
          <p:txBody>
            <a:bodyPr wrap="square" rtlCol="0">
              <a:spAutoFit/>
            </a:bodyPr>
            <a:lstStyle/>
            <a:p>
              <a:pPr algn="ctr"/>
              <a:r>
                <a:rPr lang="pt-BR" b="1" dirty="0" smtClean="0">
                  <a:solidFill>
                    <a:schemeClr val="bg1"/>
                  </a:solidFill>
                </a:rPr>
                <a:t>Regulador</a:t>
              </a:r>
              <a:endParaRPr lang="pt-BR" b="1" dirty="0">
                <a:solidFill>
                  <a:schemeClr val="bg1"/>
                </a:solidFill>
              </a:endParaRPr>
            </a:p>
          </p:txBody>
        </p:sp>
      </p:grpSp>
      <p:grpSp>
        <p:nvGrpSpPr>
          <p:cNvPr id="130" name="Grupo 129"/>
          <p:cNvGrpSpPr/>
          <p:nvPr/>
        </p:nvGrpSpPr>
        <p:grpSpPr>
          <a:xfrm>
            <a:off x="3500430" y="1641462"/>
            <a:ext cx="2214578" cy="1858182"/>
            <a:chOff x="3500430" y="1714488"/>
            <a:chExt cx="2214578" cy="1858182"/>
          </a:xfrm>
        </p:grpSpPr>
        <p:grpSp>
          <p:nvGrpSpPr>
            <p:cNvPr id="21" name="Grupo 20"/>
            <p:cNvGrpSpPr/>
            <p:nvPr/>
          </p:nvGrpSpPr>
          <p:grpSpPr>
            <a:xfrm>
              <a:off x="3500430" y="1714488"/>
              <a:ext cx="2214578" cy="785818"/>
              <a:chOff x="3286116" y="2500306"/>
              <a:chExt cx="2214578" cy="785818"/>
            </a:xfrm>
          </p:grpSpPr>
          <p:sp>
            <p:nvSpPr>
              <p:cNvPr id="12" name="Retângulo de cantos arredondados 11"/>
              <p:cNvSpPr/>
              <p:nvPr/>
            </p:nvSpPr>
            <p:spPr>
              <a:xfrm>
                <a:off x="3286116" y="2500306"/>
                <a:ext cx="2214578" cy="785818"/>
              </a:xfrm>
              <a:prstGeom prst="roundRect">
                <a:avLst/>
              </a:prstGeom>
              <a:solidFill>
                <a:srgbClr val="FF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8" name="CaixaDeTexto 7"/>
              <p:cNvSpPr txBox="1"/>
              <p:nvPr/>
            </p:nvSpPr>
            <p:spPr>
              <a:xfrm>
                <a:off x="3571868" y="2714620"/>
                <a:ext cx="1643074" cy="369332"/>
              </a:xfrm>
              <a:prstGeom prst="rect">
                <a:avLst/>
              </a:prstGeom>
              <a:noFill/>
            </p:spPr>
            <p:txBody>
              <a:bodyPr wrap="square" rtlCol="0">
                <a:spAutoFit/>
              </a:bodyPr>
              <a:lstStyle/>
              <a:p>
                <a:pPr algn="ctr"/>
                <a:r>
                  <a:rPr lang="pt-BR" b="1" dirty="0" smtClean="0">
                    <a:solidFill>
                      <a:schemeClr val="bg1"/>
                    </a:solidFill>
                  </a:rPr>
                  <a:t>Regulados</a:t>
                </a:r>
                <a:endParaRPr lang="pt-BR" b="1" dirty="0">
                  <a:solidFill>
                    <a:schemeClr val="bg1"/>
                  </a:solidFill>
                </a:endParaRPr>
              </a:p>
            </p:txBody>
          </p:sp>
        </p:grpSp>
        <p:cxnSp>
          <p:nvCxnSpPr>
            <p:cNvPr id="16" name="Conector de seta reta 15"/>
            <p:cNvCxnSpPr/>
            <p:nvPr/>
          </p:nvCxnSpPr>
          <p:spPr>
            <a:xfrm rot="5400000">
              <a:off x="4071934" y="3071810"/>
              <a:ext cx="1000132" cy="1588"/>
            </a:xfrm>
            <a:prstGeom prst="straightConnector1">
              <a:avLst/>
            </a:prstGeom>
            <a:ln w="38100">
              <a:solidFill>
                <a:schemeClr val="tx1"/>
              </a:solidFill>
              <a:headEnd type="arrow"/>
              <a:tailEnd type="arrow"/>
            </a:ln>
          </p:spPr>
          <p:style>
            <a:lnRef idx="2">
              <a:schemeClr val="dk1"/>
            </a:lnRef>
            <a:fillRef idx="0">
              <a:schemeClr val="dk1"/>
            </a:fillRef>
            <a:effectRef idx="1">
              <a:schemeClr val="dk1"/>
            </a:effectRef>
            <a:fontRef idx="minor">
              <a:schemeClr val="tx1"/>
            </a:fontRef>
          </p:style>
        </p:cxnSp>
      </p:grpSp>
      <p:grpSp>
        <p:nvGrpSpPr>
          <p:cNvPr id="132" name="Grupo 131"/>
          <p:cNvGrpSpPr/>
          <p:nvPr/>
        </p:nvGrpSpPr>
        <p:grpSpPr>
          <a:xfrm>
            <a:off x="500034" y="2570156"/>
            <a:ext cx="2928958" cy="1143008"/>
            <a:chOff x="500034" y="2643182"/>
            <a:chExt cx="2928958" cy="1143008"/>
          </a:xfrm>
        </p:grpSpPr>
        <p:grpSp>
          <p:nvGrpSpPr>
            <p:cNvPr id="20" name="Grupo 19"/>
            <p:cNvGrpSpPr/>
            <p:nvPr/>
          </p:nvGrpSpPr>
          <p:grpSpPr>
            <a:xfrm>
              <a:off x="500034" y="2643182"/>
              <a:ext cx="2214578" cy="785818"/>
              <a:chOff x="357158" y="3429000"/>
              <a:chExt cx="2214578" cy="785818"/>
            </a:xfrm>
          </p:grpSpPr>
          <p:sp>
            <p:nvSpPr>
              <p:cNvPr id="11" name="Retângulo de cantos arredondados 10"/>
              <p:cNvSpPr/>
              <p:nvPr/>
            </p:nvSpPr>
            <p:spPr>
              <a:xfrm>
                <a:off x="357158" y="3429000"/>
                <a:ext cx="2214578" cy="785818"/>
              </a:xfrm>
              <a:prstGeom prst="roundRect">
                <a:avLst/>
              </a:prstGeom>
              <a:solidFill>
                <a:srgbClr val="FF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7" name="CaixaDeTexto 6"/>
              <p:cNvSpPr txBox="1"/>
              <p:nvPr/>
            </p:nvSpPr>
            <p:spPr>
              <a:xfrm>
                <a:off x="642910" y="3643314"/>
                <a:ext cx="1643074" cy="369332"/>
              </a:xfrm>
              <a:prstGeom prst="rect">
                <a:avLst/>
              </a:prstGeom>
              <a:noFill/>
            </p:spPr>
            <p:txBody>
              <a:bodyPr wrap="square" rtlCol="0">
                <a:spAutoFit/>
              </a:bodyPr>
              <a:lstStyle/>
              <a:p>
                <a:pPr algn="ctr"/>
                <a:r>
                  <a:rPr lang="pt-BR" b="1" dirty="0" smtClean="0">
                    <a:solidFill>
                      <a:schemeClr val="bg1"/>
                    </a:solidFill>
                  </a:rPr>
                  <a:t>Políticos</a:t>
                </a:r>
                <a:endParaRPr lang="pt-BR" b="1" dirty="0">
                  <a:solidFill>
                    <a:schemeClr val="bg1"/>
                  </a:solidFill>
                </a:endParaRPr>
              </a:p>
            </p:txBody>
          </p:sp>
        </p:grpSp>
        <p:cxnSp>
          <p:nvCxnSpPr>
            <p:cNvPr id="17" name="Conector de seta reta 16"/>
            <p:cNvCxnSpPr/>
            <p:nvPr/>
          </p:nvCxnSpPr>
          <p:spPr>
            <a:xfrm>
              <a:off x="2859076" y="3429000"/>
              <a:ext cx="569916" cy="357190"/>
            </a:xfrm>
            <a:prstGeom prst="straightConnector1">
              <a:avLst/>
            </a:prstGeom>
            <a:ln w="38100">
              <a:solidFill>
                <a:schemeClr val="tx1"/>
              </a:solidFill>
              <a:headEnd type="arrow"/>
              <a:tailEnd type="arrow"/>
            </a:ln>
          </p:spPr>
          <p:style>
            <a:lnRef idx="2">
              <a:schemeClr val="dk1"/>
            </a:lnRef>
            <a:fillRef idx="0">
              <a:schemeClr val="dk1"/>
            </a:fillRef>
            <a:effectRef idx="1">
              <a:schemeClr val="dk1"/>
            </a:effectRef>
            <a:fontRef idx="minor">
              <a:schemeClr val="tx1"/>
            </a:fontRef>
          </p:style>
        </p:cxnSp>
      </p:grpSp>
      <p:grpSp>
        <p:nvGrpSpPr>
          <p:cNvPr id="69" name="Grupo 68"/>
          <p:cNvGrpSpPr/>
          <p:nvPr/>
        </p:nvGrpSpPr>
        <p:grpSpPr>
          <a:xfrm>
            <a:off x="1571604" y="1998652"/>
            <a:ext cx="1857388" cy="500860"/>
            <a:chOff x="1642248" y="2214554"/>
            <a:chExt cx="1715306" cy="643736"/>
          </a:xfrm>
        </p:grpSpPr>
        <p:cxnSp>
          <p:nvCxnSpPr>
            <p:cNvPr id="66" name="Conector de seta reta 65"/>
            <p:cNvCxnSpPr/>
            <p:nvPr/>
          </p:nvCxnSpPr>
          <p:spPr>
            <a:xfrm rot="5400000">
              <a:off x="1321571" y="2536025"/>
              <a:ext cx="64294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Conector reto 67"/>
            <p:cNvCxnSpPr/>
            <p:nvPr/>
          </p:nvCxnSpPr>
          <p:spPr>
            <a:xfrm>
              <a:off x="1643042" y="2214554"/>
              <a:ext cx="1714512"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4" name="Grupo 133"/>
          <p:cNvGrpSpPr/>
          <p:nvPr/>
        </p:nvGrpSpPr>
        <p:grpSpPr>
          <a:xfrm>
            <a:off x="5859472" y="4498982"/>
            <a:ext cx="2855932" cy="1285884"/>
            <a:chOff x="5859472" y="4572008"/>
            <a:chExt cx="2855932" cy="1285884"/>
          </a:xfrm>
        </p:grpSpPr>
        <p:grpSp>
          <p:nvGrpSpPr>
            <p:cNvPr id="76" name="Grupo 75"/>
            <p:cNvGrpSpPr/>
            <p:nvPr/>
          </p:nvGrpSpPr>
          <p:grpSpPr>
            <a:xfrm>
              <a:off x="6500826" y="5072074"/>
              <a:ext cx="2214578" cy="785818"/>
              <a:chOff x="357158" y="3429000"/>
              <a:chExt cx="2214578" cy="785818"/>
            </a:xfrm>
            <a:solidFill>
              <a:srgbClr val="00B050"/>
            </a:solidFill>
          </p:grpSpPr>
          <p:sp>
            <p:nvSpPr>
              <p:cNvPr id="77" name="Retângulo de cantos arredondados 76"/>
              <p:cNvSpPr/>
              <p:nvPr/>
            </p:nvSpPr>
            <p:spPr>
              <a:xfrm>
                <a:off x="357158" y="3429000"/>
                <a:ext cx="2214578" cy="785818"/>
              </a:xfrm>
              <a:prstGeom prst="roundRect">
                <a:avLst/>
              </a:prstGeom>
              <a:grp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78" name="CaixaDeTexto 77"/>
              <p:cNvSpPr txBox="1"/>
              <p:nvPr/>
            </p:nvSpPr>
            <p:spPr>
              <a:xfrm>
                <a:off x="642910" y="3497049"/>
                <a:ext cx="1643074" cy="646331"/>
              </a:xfrm>
              <a:prstGeom prst="rect">
                <a:avLst/>
              </a:prstGeom>
              <a:noFill/>
            </p:spPr>
            <p:txBody>
              <a:bodyPr wrap="square" rtlCol="0">
                <a:spAutoFit/>
              </a:bodyPr>
              <a:lstStyle/>
              <a:p>
                <a:pPr algn="ctr"/>
                <a:r>
                  <a:rPr lang="pt-BR" b="1" dirty="0" smtClean="0">
                    <a:solidFill>
                      <a:schemeClr val="bg1"/>
                    </a:solidFill>
                  </a:rPr>
                  <a:t>Resultado de Mercado</a:t>
                </a:r>
              </a:p>
            </p:txBody>
          </p:sp>
        </p:grpSp>
        <p:cxnSp>
          <p:nvCxnSpPr>
            <p:cNvPr id="82" name="Conector de seta reta 81"/>
            <p:cNvCxnSpPr/>
            <p:nvPr/>
          </p:nvCxnSpPr>
          <p:spPr>
            <a:xfrm flipH="1" flipV="1">
              <a:off x="5859472" y="4572008"/>
              <a:ext cx="569916" cy="357190"/>
            </a:xfrm>
            <a:prstGeom prst="straightConnector1">
              <a:avLst/>
            </a:prstGeom>
            <a:ln w="38100">
              <a:solidFill>
                <a:schemeClr val="tx1"/>
              </a:solidFill>
              <a:headEnd type="arrow"/>
              <a:tailEnd type="arrow"/>
            </a:ln>
          </p:spPr>
          <p:style>
            <a:lnRef idx="2">
              <a:schemeClr val="dk1"/>
            </a:lnRef>
            <a:fillRef idx="0">
              <a:schemeClr val="dk1"/>
            </a:fillRef>
            <a:effectRef idx="1">
              <a:schemeClr val="dk1"/>
            </a:effectRef>
            <a:fontRef idx="minor">
              <a:schemeClr val="tx1"/>
            </a:fontRef>
          </p:style>
        </p:cxnSp>
      </p:grpSp>
      <p:grpSp>
        <p:nvGrpSpPr>
          <p:cNvPr id="133" name="Grupo 132"/>
          <p:cNvGrpSpPr/>
          <p:nvPr/>
        </p:nvGrpSpPr>
        <p:grpSpPr>
          <a:xfrm>
            <a:off x="500034" y="3427412"/>
            <a:ext cx="2857520" cy="2357454"/>
            <a:chOff x="500034" y="3500438"/>
            <a:chExt cx="2857520" cy="2357454"/>
          </a:xfrm>
        </p:grpSpPr>
        <p:cxnSp>
          <p:nvCxnSpPr>
            <p:cNvPr id="27" name="Conector de seta reta 26"/>
            <p:cNvCxnSpPr/>
            <p:nvPr/>
          </p:nvCxnSpPr>
          <p:spPr>
            <a:xfrm rot="5400000">
              <a:off x="822299" y="4249743"/>
              <a:ext cx="1500198" cy="1588"/>
            </a:xfrm>
            <a:prstGeom prst="straightConnector1">
              <a:avLst/>
            </a:prstGeom>
            <a:ln w="38100">
              <a:solidFill>
                <a:schemeClr val="tx1"/>
              </a:solidFill>
              <a:tailEnd type="arrow"/>
            </a:ln>
          </p:spPr>
          <p:style>
            <a:lnRef idx="2">
              <a:schemeClr val="dk1"/>
            </a:lnRef>
            <a:fillRef idx="0">
              <a:schemeClr val="dk1"/>
            </a:fillRef>
            <a:effectRef idx="1">
              <a:schemeClr val="dk1"/>
            </a:effectRef>
            <a:fontRef idx="minor">
              <a:schemeClr val="tx1"/>
            </a:fontRef>
          </p:style>
        </p:cxnSp>
        <p:grpSp>
          <p:nvGrpSpPr>
            <p:cNvPr id="35" name="Grupo 34"/>
            <p:cNvGrpSpPr/>
            <p:nvPr/>
          </p:nvGrpSpPr>
          <p:grpSpPr>
            <a:xfrm>
              <a:off x="500034" y="5072074"/>
              <a:ext cx="2214578" cy="785818"/>
              <a:chOff x="357158" y="3429000"/>
              <a:chExt cx="2214578" cy="785818"/>
            </a:xfrm>
            <a:solidFill>
              <a:srgbClr val="00B050"/>
            </a:solidFill>
          </p:grpSpPr>
          <p:sp>
            <p:nvSpPr>
              <p:cNvPr id="36" name="Retângulo de cantos arredondados 35"/>
              <p:cNvSpPr/>
              <p:nvPr/>
            </p:nvSpPr>
            <p:spPr>
              <a:xfrm>
                <a:off x="357158" y="3429000"/>
                <a:ext cx="2214578" cy="785818"/>
              </a:xfrm>
              <a:prstGeom prst="roundRect">
                <a:avLst/>
              </a:prstGeom>
              <a:solidFill>
                <a:srgbClr val="FF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37" name="CaixaDeTexto 36"/>
              <p:cNvSpPr txBox="1"/>
              <p:nvPr/>
            </p:nvSpPr>
            <p:spPr>
              <a:xfrm>
                <a:off x="642910" y="3643314"/>
                <a:ext cx="1643074" cy="369332"/>
              </a:xfrm>
              <a:prstGeom prst="rect">
                <a:avLst/>
              </a:prstGeom>
              <a:noFill/>
            </p:spPr>
            <p:txBody>
              <a:bodyPr wrap="square" rtlCol="0">
                <a:spAutoFit/>
              </a:bodyPr>
              <a:lstStyle/>
              <a:p>
                <a:pPr algn="ctr"/>
                <a:r>
                  <a:rPr lang="pt-BR" b="1" dirty="0" smtClean="0">
                    <a:solidFill>
                      <a:schemeClr val="bg1"/>
                    </a:solidFill>
                  </a:rPr>
                  <a:t>Leis</a:t>
                </a:r>
              </a:p>
            </p:txBody>
          </p:sp>
        </p:grpSp>
        <p:cxnSp>
          <p:nvCxnSpPr>
            <p:cNvPr id="83" name="Conector de seta reta 82"/>
            <p:cNvCxnSpPr/>
            <p:nvPr/>
          </p:nvCxnSpPr>
          <p:spPr>
            <a:xfrm flipH="1">
              <a:off x="2787638" y="4572008"/>
              <a:ext cx="569916" cy="357190"/>
            </a:xfrm>
            <a:prstGeom prst="straightConnector1">
              <a:avLst/>
            </a:prstGeom>
            <a:ln w="38100">
              <a:solidFill>
                <a:schemeClr val="tx1"/>
              </a:solidFill>
              <a:headEnd type="arrow"/>
              <a:tailEnd type="none"/>
            </a:ln>
          </p:spPr>
          <p:style>
            <a:lnRef idx="2">
              <a:schemeClr val="dk1"/>
            </a:lnRef>
            <a:fillRef idx="0">
              <a:schemeClr val="dk1"/>
            </a:fillRef>
            <a:effectRef idx="1">
              <a:schemeClr val="dk1"/>
            </a:effectRef>
            <a:fontRef idx="minor">
              <a:schemeClr val="tx1"/>
            </a:fontRef>
          </p:style>
        </p:cxnSp>
      </p:grpSp>
      <p:grpSp>
        <p:nvGrpSpPr>
          <p:cNvPr id="131" name="Grupo 130"/>
          <p:cNvGrpSpPr/>
          <p:nvPr/>
        </p:nvGrpSpPr>
        <p:grpSpPr>
          <a:xfrm>
            <a:off x="5786446" y="2570156"/>
            <a:ext cx="2857520" cy="1143008"/>
            <a:chOff x="5786446" y="2643182"/>
            <a:chExt cx="2857520" cy="1143008"/>
          </a:xfrm>
        </p:grpSpPr>
        <p:cxnSp>
          <p:nvCxnSpPr>
            <p:cNvPr id="19" name="Conector de seta reta 18"/>
            <p:cNvCxnSpPr/>
            <p:nvPr/>
          </p:nvCxnSpPr>
          <p:spPr>
            <a:xfrm flipH="1">
              <a:off x="5786446" y="3429000"/>
              <a:ext cx="569916" cy="357190"/>
            </a:xfrm>
            <a:prstGeom prst="straightConnector1">
              <a:avLst/>
            </a:prstGeom>
            <a:ln w="38100">
              <a:solidFill>
                <a:schemeClr val="tx1"/>
              </a:solidFill>
              <a:headEnd type="arrow"/>
              <a:tailEnd type="arrow"/>
            </a:ln>
          </p:spPr>
          <p:style>
            <a:lnRef idx="2">
              <a:schemeClr val="dk1"/>
            </a:lnRef>
            <a:fillRef idx="0">
              <a:schemeClr val="dk1"/>
            </a:fillRef>
            <a:effectRef idx="1">
              <a:schemeClr val="dk1"/>
            </a:effectRef>
            <a:fontRef idx="minor">
              <a:schemeClr val="tx1"/>
            </a:fontRef>
          </p:style>
        </p:cxnSp>
        <p:grpSp>
          <p:nvGrpSpPr>
            <p:cNvPr id="22" name="Grupo 21"/>
            <p:cNvGrpSpPr/>
            <p:nvPr/>
          </p:nvGrpSpPr>
          <p:grpSpPr>
            <a:xfrm>
              <a:off x="6429388" y="2643182"/>
              <a:ext cx="2214578" cy="785818"/>
              <a:chOff x="6786578" y="3643314"/>
              <a:chExt cx="2214578" cy="785818"/>
            </a:xfrm>
          </p:grpSpPr>
          <p:sp>
            <p:nvSpPr>
              <p:cNvPr id="13" name="Retângulo de cantos arredondados 12"/>
              <p:cNvSpPr/>
              <p:nvPr/>
            </p:nvSpPr>
            <p:spPr>
              <a:xfrm>
                <a:off x="6786578" y="3643314"/>
                <a:ext cx="2214578" cy="785818"/>
              </a:xfrm>
              <a:prstGeom prst="roundRect">
                <a:avLst/>
              </a:prstGeom>
              <a:solidFill>
                <a:srgbClr val="FF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b="1"/>
              </a:p>
            </p:txBody>
          </p:sp>
          <p:sp>
            <p:nvSpPr>
              <p:cNvPr id="9" name="CaixaDeTexto 8"/>
              <p:cNvSpPr txBox="1"/>
              <p:nvPr/>
            </p:nvSpPr>
            <p:spPr>
              <a:xfrm>
                <a:off x="7072330" y="3845486"/>
                <a:ext cx="1643074" cy="369332"/>
              </a:xfrm>
              <a:prstGeom prst="rect">
                <a:avLst/>
              </a:prstGeom>
              <a:noFill/>
            </p:spPr>
            <p:txBody>
              <a:bodyPr wrap="square" rtlCol="0">
                <a:spAutoFit/>
              </a:bodyPr>
              <a:lstStyle/>
              <a:p>
                <a:pPr algn="ctr"/>
                <a:r>
                  <a:rPr lang="pt-BR" b="1" dirty="0" smtClean="0">
                    <a:solidFill>
                      <a:schemeClr val="bg1"/>
                    </a:solidFill>
                  </a:rPr>
                  <a:t>Consumidores</a:t>
                </a:r>
                <a:endParaRPr lang="pt-BR" b="1" dirty="0">
                  <a:solidFill>
                    <a:schemeClr val="bg1"/>
                  </a:solidFill>
                </a:endParaRPr>
              </a:p>
            </p:txBody>
          </p:sp>
        </p:grpSp>
      </p:grpSp>
      <p:cxnSp>
        <p:nvCxnSpPr>
          <p:cNvPr id="93" name="Conector de seta reta 92"/>
          <p:cNvCxnSpPr/>
          <p:nvPr/>
        </p:nvCxnSpPr>
        <p:spPr>
          <a:xfrm rot="5400000" flipH="1" flipV="1">
            <a:off x="6858016" y="4225991"/>
            <a:ext cx="142876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nvGrpSpPr>
          <p:cNvPr id="128" name="Grupo 127"/>
          <p:cNvGrpSpPr/>
          <p:nvPr/>
        </p:nvGrpSpPr>
        <p:grpSpPr>
          <a:xfrm>
            <a:off x="142844" y="2998784"/>
            <a:ext cx="7431140" cy="3073422"/>
            <a:chOff x="142844" y="3500438"/>
            <a:chExt cx="7431140" cy="3144860"/>
          </a:xfrm>
        </p:grpSpPr>
        <p:cxnSp>
          <p:nvCxnSpPr>
            <p:cNvPr id="99" name="Conector reto 98"/>
            <p:cNvCxnSpPr/>
            <p:nvPr/>
          </p:nvCxnSpPr>
          <p:spPr>
            <a:xfrm rot="5400000">
              <a:off x="7394595" y="6464321"/>
              <a:ext cx="357190"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4" name="Conector reto 103"/>
            <p:cNvCxnSpPr/>
            <p:nvPr/>
          </p:nvCxnSpPr>
          <p:spPr>
            <a:xfrm>
              <a:off x="142844" y="3500438"/>
              <a:ext cx="285752" cy="1588"/>
            </a:xfrm>
            <a:prstGeom prst="line">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8" name="Conector reto 107"/>
            <p:cNvCxnSpPr/>
            <p:nvPr/>
          </p:nvCxnSpPr>
          <p:spPr>
            <a:xfrm rot="10800000">
              <a:off x="142844" y="6643710"/>
              <a:ext cx="7429552"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1" name="Conector reto 110"/>
            <p:cNvCxnSpPr/>
            <p:nvPr/>
          </p:nvCxnSpPr>
          <p:spPr>
            <a:xfrm rot="5400000" flipH="1" flipV="1">
              <a:off x="-1427998" y="5072074"/>
              <a:ext cx="3143272"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129" name="Grupo 128"/>
          <p:cNvGrpSpPr/>
          <p:nvPr/>
        </p:nvGrpSpPr>
        <p:grpSpPr>
          <a:xfrm>
            <a:off x="5786446" y="1997064"/>
            <a:ext cx="3215504" cy="3360762"/>
            <a:chOff x="5786446" y="2498718"/>
            <a:chExt cx="3215504" cy="3360762"/>
          </a:xfrm>
        </p:grpSpPr>
        <p:cxnSp>
          <p:nvCxnSpPr>
            <p:cNvPr id="118" name="Conector reto 117"/>
            <p:cNvCxnSpPr/>
            <p:nvPr/>
          </p:nvCxnSpPr>
          <p:spPr>
            <a:xfrm>
              <a:off x="8715404" y="5857892"/>
              <a:ext cx="285752"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0" name="Conector reto 119"/>
            <p:cNvCxnSpPr/>
            <p:nvPr/>
          </p:nvCxnSpPr>
          <p:spPr>
            <a:xfrm rot="5400000" flipH="1" flipV="1">
              <a:off x="7322363" y="4179099"/>
              <a:ext cx="3357586"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2" name="Conector reto 121"/>
            <p:cNvCxnSpPr/>
            <p:nvPr/>
          </p:nvCxnSpPr>
          <p:spPr>
            <a:xfrm rot="10800000">
              <a:off x="5786446" y="2498718"/>
              <a:ext cx="3214710" cy="1588"/>
            </a:xfrm>
            <a:prstGeom prst="line">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137" name="CaixaDeTexto 136"/>
          <p:cNvSpPr txBox="1"/>
          <p:nvPr/>
        </p:nvSpPr>
        <p:spPr>
          <a:xfrm>
            <a:off x="285720" y="6143644"/>
            <a:ext cx="8572560" cy="646331"/>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pt-BR" dirty="0" smtClean="0"/>
              <a:t>O resultado de mercado é o fruto de um conjunto de interações entre os atores, na busca de captura do regulador. Grupos organizados levam vantagem na captura.</a:t>
            </a:r>
            <a:endParaRPr lang="pt-BR" dirty="0"/>
          </a:p>
        </p:txBody>
      </p:sp>
      <p:sp>
        <p:nvSpPr>
          <p:cNvPr id="48"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5</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Pressões sobre o Regulador</a:t>
            </a:r>
            <a:endParaRPr lang="pt-BR" dirty="0"/>
          </a:p>
        </p:txBody>
      </p:sp>
      <p:sp>
        <p:nvSpPr>
          <p:cNvPr id="3" name="Espaço Reservado para Conteúdo 2"/>
          <p:cNvSpPr>
            <a:spLocks noGrp="1"/>
          </p:cNvSpPr>
          <p:nvPr>
            <p:ph sz="quarter" idx="1"/>
          </p:nvPr>
        </p:nvSpPr>
        <p:spPr>
          <a:xfrm>
            <a:off x="612648" y="1643050"/>
            <a:ext cx="8153400" cy="4786346"/>
          </a:xfrm>
        </p:spPr>
        <p:txBody>
          <a:bodyPr>
            <a:noAutofit/>
          </a:bodyPr>
          <a:lstStyle/>
          <a:p>
            <a:pPr>
              <a:spcAft>
                <a:spcPts val="1800"/>
              </a:spcAft>
              <a:buNone/>
            </a:pPr>
            <a:r>
              <a:rPr lang="pt-BR" sz="2400" dirty="0" smtClean="0"/>
              <a:t>Por um lado, a regulação pode gerar:</a:t>
            </a:r>
          </a:p>
          <a:p>
            <a:pPr lvl="1"/>
            <a:r>
              <a:rPr lang="pt-BR" sz="2100" dirty="0" smtClean="0"/>
              <a:t>Resultados de mercado abaixo das potencialidades, ineficiência generalizada.</a:t>
            </a:r>
          </a:p>
          <a:p>
            <a:pPr lvl="1"/>
            <a:r>
              <a:rPr lang="pt-BR" sz="2100" dirty="0" smtClean="0"/>
              <a:t>Empresas sem incentivos para boa gestão.</a:t>
            </a:r>
          </a:p>
          <a:p>
            <a:pPr lvl="1"/>
            <a:r>
              <a:rPr lang="pt-BR" sz="2100" dirty="0" smtClean="0"/>
              <a:t>Qualidade acima do socialmente necessário.</a:t>
            </a:r>
          </a:p>
          <a:p>
            <a:pPr lvl="1"/>
            <a:r>
              <a:rPr lang="pt-BR" sz="2100" dirty="0" smtClean="0"/>
              <a:t>Os poucos consumidores pagam caro pelo serviço, não há competição e há poucas alternativas.</a:t>
            </a:r>
          </a:p>
          <a:p>
            <a:pPr lvl="1"/>
            <a:r>
              <a:rPr lang="pt-BR" sz="2100" dirty="0" smtClean="0"/>
              <a:t>Mercados mal explorados, subsídios cruzados.</a:t>
            </a:r>
          </a:p>
          <a:p>
            <a:pPr lvl="1"/>
            <a:r>
              <a:rPr lang="pt-BR" sz="2100" dirty="0" smtClean="0"/>
              <a:t>Risco regulatório, ambiente ruim para investimento.</a:t>
            </a:r>
          </a:p>
          <a:p>
            <a:pPr lvl="1"/>
            <a:r>
              <a:rPr lang="pt-BR" sz="2100" dirty="0" smtClean="0"/>
              <a:t>Baixo crescimento, inflação setorial, pressões políticas.</a:t>
            </a:r>
          </a:p>
          <a:p>
            <a:pPr lvl="1"/>
            <a:r>
              <a:rPr lang="pt-BR" sz="2100" dirty="0" smtClean="0"/>
              <a:t>Descontentamento generalizado em prol da </a:t>
            </a:r>
            <a:r>
              <a:rPr lang="pt-BR" sz="2100" dirty="0" err="1" smtClean="0">
                <a:hlinkClick r:id="rId2" action="ppaction://hlinksldjump"/>
              </a:rPr>
              <a:t>desregulação</a:t>
            </a:r>
            <a:r>
              <a:rPr lang="pt-BR" sz="2100" dirty="0" smtClean="0"/>
              <a:t>.</a:t>
            </a:r>
          </a:p>
          <a:p>
            <a:pPr lvl="1"/>
            <a:endParaRPr lang="pt-BR" sz="2000" dirty="0" smtClean="0"/>
          </a:p>
          <a:p>
            <a:endParaRPr lang="pt-BR" sz="2400" dirty="0"/>
          </a:p>
        </p:txBody>
      </p:sp>
      <p:sp>
        <p:nvSpPr>
          <p:cNvPr id="5"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6</a:t>
            </a:fld>
            <a:r>
              <a:rPr lang="pt-BR" dirty="0" smtClean="0"/>
              <a:t>/43</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0" y="857232"/>
            <a:ext cx="9144000" cy="1000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Picture 2"/>
          <p:cNvPicPr>
            <a:picLocks noChangeAspect="1" noChangeArrowheads="1"/>
          </p:cNvPicPr>
          <p:nvPr/>
        </p:nvPicPr>
        <p:blipFill>
          <a:blip r:embed="rId2"/>
          <a:srcRect/>
          <a:stretch>
            <a:fillRect/>
          </a:stretch>
        </p:blipFill>
        <p:spPr bwMode="auto">
          <a:xfrm>
            <a:off x="2601761" y="571504"/>
            <a:ext cx="4256255" cy="5143512"/>
          </a:xfrm>
          <a:prstGeom prst="rect">
            <a:avLst/>
          </a:prstGeom>
          <a:noFill/>
          <a:ln w="9525">
            <a:noFill/>
            <a:miter lim="800000"/>
            <a:headEnd/>
            <a:tailEnd/>
          </a:ln>
          <a:effectLst/>
        </p:spPr>
      </p:pic>
      <p:sp>
        <p:nvSpPr>
          <p:cNvPr id="7" name="CaixaDeTexto 6"/>
          <p:cNvSpPr txBox="1"/>
          <p:nvPr/>
        </p:nvSpPr>
        <p:spPr>
          <a:xfrm>
            <a:off x="1071538" y="5857892"/>
            <a:ext cx="7215238" cy="707886"/>
          </a:xfrm>
          <a:prstGeom prst="rect">
            <a:avLst/>
          </a:prstGeom>
          <a:noFill/>
        </p:spPr>
        <p:txBody>
          <a:bodyPr wrap="square" rtlCol="0">
            <a:spAutoFit/>
          </a:bodyPr>
          <a:lstStyle/>
          <a:p>
            <a:pPr algn="ctr"/>
            <a:r>
              <a:rPr lang="pt-BR" sz="2000" b="1" dirty="0" smtClean="0"/>
              <a:t>PS: A </a:t>
            </a:r>
            <a:r>
              <a:rPr lang="pt-BR" sz="2000" b="1" dirty="0" err="1" smtClean="0"/>
              <a:t>desregulação</a:t>
            </a:r>
            <a:r>
              <a:rPr lang="pt-BR" sz="2000" b="1" dirty="0" smtClean="0"/>
              <a:t> em geral só acontece quando há grupos sociais organizados interessados nela</a:t>
            </a:r>
            <a:endParaRPr lang="pt-BR"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Pressões sobre o Regulador</a:t>
            </a:r>
            <a:endParaRPr lang="pt-BR" dirty="0"/>
          </a:p>
        </p:txBody>
      </p:sp>
      <p:sp>
        <p:nvSpPr>
          <p:cNvPr id="3" name="Espaço Reservado para Conteúdo 2"/>
          <p:cNvSpPr>
            <a:spLocks noGrp="1"/>
          </p:cNvSpPr>
          <p:nvPr>
            <p:ph sz="quarter" idx="1"/>
          </p:nvPr>
        </p:nvSpPr>
        <p:spPr>
          <a:xfrm>
            <a:off x="612648" y="1600200"/>
            <a:ext cx="8153400" cy="3686188"/>
          </a:xfrm>
        </p:spPr>
        <p:txBody>
          <a:bodyPr>
            <a:normAutofit/>
          </a:bodyPr>
          <a:lstStyle/>
          <a:p>
            <a:pPr>
              <a:spcAft>
                <a:spcPts val="1800"/>
              </a:spcAft>
              <a:buNone/>
            </a:pPr>
            <a:r>
              <a:rPr lang="pt-BR" sz="2400" dirty="0" smtClean="0"/>
              <a:t>Por outro, a </a:t>
            </a:r>
            <a:r>
              <a:rPr lang="pt-BR" sz="2400" dirty="0" err="1" smtClean="0"/>
              <a:t>desregulação</a:t>
            </a:r>
            <a:r>
              <a:rPr lang="pt-BR" sz="2400" dirty="0" smtClean="0"/>
              <a:t> pode gerar:</a:t>
            </a:r>
          </a:p>
          <a:p>
            <a:pPr lvl="1"/>
            <a:r>
              <a:rPr lang="pt-BR" sz="2100" dirty="0" smtClean="0"/>
              <a:t>Forte competição que leva a guerra de preços e fragilidade financeira generalizada.</a:t>
            </a:r>
          </a:p>
          <a:p>
            <a:pPr lvl="1"/>
            <a:r>
              <a:rPr lang="pt-BR" sz="2100" dirty="0" smtClean="0"/>
              <a:t>Falências e risco de descontinuidade dos serviços no curto prazo.</a:t>
            </a:r>
          </a:p>
          <a:p>
            <a:pPr lvl="1"/>
            <a:r>
              <a:rPr lang="pt-BR" sz="2100" dirty="0" smtClean="0"/>
              <a:t>O fim dos subsídios cruzados leva ao abandono de mercados geográficos.</a:t>
            </a:r>
          </a:p>
          <a:p>
            <a:pPr lvl="1"/>
            <a:r>
              <a:rPr lang="pt-BR" sz="2100" dirty="0" smtClean="0"/>
              <a:t>Qualidade cai, descontentamento generalizado dos segmentos de consumidores com maior renda e menos sensível a preço.</a:t>
            </a:r>
            <a:endParaRPr lang="pt-BR" sz="2400" dirty="0"/>
          </a:p>
        </p:txBody>
      </p:sp>
      <p:sp>
        <p:nvSpPr>
          <p:cNvPr id="4" name="CaixaDeTexto 3"/>
          <p:cNvSpPr txBox="1"/>
          <p:nvPr/>
        </p:nvSpPr>
        <p:spPr>
          <a:xfrm>
            <a:off x="500034" y="5500702"/>
            <a:ext cx="8429684" cy="1015663"/>
          </a:xfrm>
          <a:prstGeom prst="rect">
            <a:avLst/>
          </a:prstGeom>
          <a:noFill/>
        </p:spPr>
        <p:txBody>
          <a:bodyPr wrap="square" rtlCol="0">
            <a:spAutoFit/>
          </a:bodyPr>
          <a:lstStyle/>
          <a:p>
            <a:pPr algn="ctr"/>
            <a:r>
              <a:rPr lang="pt-BR" sz="2000" b="1" dirty="0" smtClean="0"/>
              <a:t>Todos fontes de pressões!</a:t>
            </a:r>
            <a:br>
              <a:rPr lang="pt-BR" sz="2000" b="1" dirty="0" smtClean="0"/>
            </a:br>
            <a:r>
              <a:rPr lang="pt-BR" sz="2000" b="1" dirty="0" smtClean="0"/>
              <a:t>A natureza do processo regulatório leva ao regulador a ser pressionado a cada vez que uma medida de desempenho do setor  é afetada.</a:t>
            </a:r>
            <a:endParaRPr lang="pt-BR" sz="2000" b="1" dirty="0"/>
          </a:p>
        </p:txBody>
      </p:sp>
      <p:sp>
        <p:nvSpPr>
          <p:cNvPr id="6"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8</a:t>
            </a:fld>
            <a:r>
              <a:rPr lang="pt-BR" dirty="0" smtClean="0"/>
              <a:t>/43</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Pressões sobre o Regulador</a:t>
            </a:r>
            <a:endParaRPr lang="pt-BR" dirty="0"/>
          </a:p>
        </p:txBody>
      </p:sp>
      <p:sp>
        <p:nvSpPr>
          <p:cNvPr id="3" name="Espaço Reservado para Conteúdo 2"/>
          <p:cNvSpPr>
            <a:spLocks noGrp="1"/>
          </p:cNvSpPr>
          <p:nvPr>
            <p:ph sz="quarter" idx="1"/>
          </p:nvPr>
        </p:nvSpPr>
        <p:spPr>
          <a:xfrm>
            <a:off x="612648" y="1743076"/>
            <a:ext cx="8153400" cy="4972072"/>
          </a:xfrm>
        </p:spPr>
        <p:txBody>
          <a:bodyPr>
            <a:normAutofit/>
          </a:bodyPr>
          <a:lstStyle/>
          <a:p>
            <a:pPr>
              <a:spcAft>
                <a:spcPts val="1800"/>
              </a:spcAft>
            </a:pPr>
            <a:r>
              <a:rPr lang="pt-BR" sz="2000" dirty="0" smtClean="0"/>
              <a:t>Existe uma corrente de pensamento que concebe a regulação como tendo </a:t>
            </a:r>
            <a:r>
              <a:rPr lang="pt-BR" sz="2000" b="1" dirty="0" smtClean="0">
                <a:solidFill>
                  <a:srgbClr val="FF0000"/>
                </a:solidFill>
                <a:effectLst>
                  <a:outerShdw blurRad="38100" dist="38100" dir="2700000" algn="tl">
                    <a:srgbClr val="000000">
                      <a:alpha val="43137"/>
                    </a:srgbClr>
                  </a:outerShdw>
                </a:effectLst>
              </a:rPr>
              <a:t>origem</a:t>
            </a:r>
            <a:r>
              <a:rPr lang="pt-BR" sz="2000" dirty="0" smtClean="0">
                <a:effectLst>
                  <a:outerShdw blurRad="38100" dist="38100" dir="2700000" algn="tl">
                    <a:srgbClr val="000000">
                      <a:alpha val="43137"/>
                    </a:srgbClr>
                  </a:outerShdw>
                </a:effectLst>
              </a:rPr>
              <a:t> </a:t>
            </a:r>
            <a:r>
              <a:rPr lang="pt-BR" sz="2000" dirty="0" smtClean="0"/>
              <a:t>justamente a partir de um movimento de grupos organizados com interesses em assegurar uma parcela da riqueza produzida no setor</a:t>
            </a:r>
          </a:p>
          <a:p>
            <a:pPr lvl="1">
              <a:spcAft>
                <a:spcPts val="1200"/>
              </a:spcAft>
            </a:pPr>
            <a:r>
              <a:rPr lang="pt-BR" sz="2000" dirty="0" smtClean="0"/>
              <a:t>Comportamento </a:t>
            </a:r>
            <a:r>
              <a:rPr lang="pt-BR" sz="2000" b="1" i="1" dirty="0" err="1" smtClean="0"/>
              <a:t>Rent</a:t>
            </a:r>
            <a:r>
              <a:rPr lang="pt-BR" sz="2000" b="1" i="1" dirty="0" smtClean="0"/>
              <a:t> </a:t>
            </a:r>
            <a:r>
              <a:rPr lang="pt-BR" sz="2000" b="1" i="1" dirty="0" err="1" smtClean="0"/>
              <a:t>Seeking</a:t>
            </a:r>
            <a:r>
              <a:rPr lang="pt-BR" sz="2000" dirty="0" smtClean="0"/>
              <a:t>: ocorre quando um indivíduo, organização ou firma, busca auferir lucros por meio de manipulação do ambiente legal/econômico ao invés de por meio de transações no mercado.</a:t>
            </a:r>
          </a:p>
          <a:p>
            <a:pPr lvl="1">
              <a:spcAft>
                <a:spcPts val="1800"/>
              </a:spcAft>
            </a:pPr>
            <a:r>
              <a:rPr lang="pt-BR" sz="2000" dirty="0" smtClean="0"/>
              <a:t>A Teoria Econômica da Regulação (Stigler) diz que os grupos de interesse organizados criarão a regulação com o fim último de beneficiá-los: </a:t>
            </a:r>
            <a:r>
              <a:rPr lang="pt-BR" sz="2000" b="1" i="1" dirty="0" smtClean="0"/>
              <a:t>Captura</a:t>
            </a:r>
          </a:p>
          <a:p>
            <a:r>
              <a:rPr lang="pt-BR" sz="2000" dirty="0" smtClean="0"/>
              <a:t>Assim, lidar com pressões, evitar a captura: o lado corriqueiro das atividades dos reguladores em ambientes regulados ou desregulados</a:t>
            </a:r>
          </a:p>
        </p:txBody>
      </p:sp>
      <p:sp>
        <p:nvSpPr>
          <p:cNvPr id="5" name="Espaço Reservado para Número de Slide 5"/>
          <p:cNvSpPr>
            <a:spLocks noGrp="1"/>
          </p:cNvSpPr>
          <p:nvPr>
            <p:ph type="sldNum" sz="quarter" idx="12"/>
          </p:nvPr>
        </p:nvSpPr>
        <p:spPr>
          <a:xfrm>
            <a:off x="0" y="1272222"/>
            <a:ext cx="533400" cy="244476"/>
          </a:xfrm>
        </p:spPr>
        <p:txBody>
          <a:bodyPr>
            <a:normAutofit fontScale="85000" lnSpcReduction="20000"/>
          </a:bodyPr>
          <a:lstStyle/>
          <a:p>
            <a:fld id="{95EC615E-BBCC-4860-A25B-4E72F0AA2940}" type="slidenum">
              <a:rPr lang="pt-BR" smtClean="0"/>
              <a:pPr/>
              <a:t>9</a:t>
            </a:fld>
            <a:r>
              <a:rPr lang="pt-BR" dirty="0" smtClean="0"/>
              <a:t>/43</a:t>
            </a:r>
            <a:endParaRPr lang="pt-B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o">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1673</TotalTime>
  <Words>3005</Words>
  <Application>Microsoft Office PowerPoint</Application>
  <PresentationFormat>Apresentação na tela (4:3)</PresentationFormat>
  <Paragraphs>315</Paragraphs>
  <Slides>44</Slides>
  <Notes>0</Notes>
  <HiddenSlides>0</HiddenSlides>
  <MMClips>0</MMClips>
  <ScaleCrop>false</ScaleCrop>
  <HeadingPairs>
    <vt:vector size="4" baseType="variant">
      <vt:variant>
        <vt:lpstr>Tema</vt:lpstr>
      </vt:variant>
      <vt:variant>
        <vt:i4>1</vt:i4>
      </vt:variant>
      <vt:variant>
        <vt:lpstr>Títulos de slides</vt:lpstr>
      </vt:variant>
      <vt:variant>
        <vt:i4>44</vt:i4>
      </vt:variant>
    </vt:vector>
  </HeadingPairs>
  <TitlesOfParts>
    <vt:vector size="45" baseType="lpstr">
      <vt:lpstr>Mediano</vt:lpstr>
      <vt:lpstr>Regulação e Concorrência</vt:lpstr>
      <vt:lpstr>Plano de Vôo</vt:lpstr>
      <vt:lpstr>Plano de Vôo</vt:lpstr>
      <vt:lpstr>Contexto: Pressões sobre o Regulador</vt:lpstr>
      <vt:lpstr>Fontes de Captura da Regulação</vt:lpstr>
      <vt:lpstr>Pressões sobre o Regulador</vt:lpstr>
      <vt:lpstr>Slide 7</vt:lpstr>
      <vt:lpstr>Pressões sobre o Regulador</vt:lpstr>
      <vt:lpstr>Pressões sobre o Regulador</vt:lpstr>
      <vt:lpstr>Plano de Vôo</vt:lpstr>
      <vt:lpstr>Por que Regular um Mercado?</vt:lpstr>
      <vt:lpstr>Falhas de Mercado</vt:lpstr>
      <vt:lpstr>Tipos de Eficiência</vt:lpstr>
      <vt:lpstr>Tipos de Eficiência</vt:lpstr>
      <vt:lpstr>Tipos de Eficiência</vt:lpstr>
      <vt:lpstr>Razões de interesse público</vt:lpstr>
      <vt:lpstr>Regulação e Teoria da Agência</vt:lpstr>
      <vt:lpstr>Regulação e Teoria da Agência</vt:lpstr>
      <vt:lpstr>Regulação e Teoria da Agência</vt:lpstr>
      <vt:lpstr>Teste da Necessidade de Regulação</vt:lpstr>
      <vt:lpstr>Teste da Necessidade de Regulação</vt:lpstr>
      <vt:lpstr>Monopólio Natural</vt:lpstr>
      <vt:lpstr>Tamanho é Documento em Traer?</vt:lpstr>
      <vt:lpstr>Tamanho é Documento em Traer?</vt:lpstr>
      <vt:lpstr>Tamanho é Documento em Traer?</vt:lpstr>
      <vt:lpstr>Tamanho é Documento em Traer?</vt:lpstr>
      <vt:lpstr>Plano de Vôo</vt:lpstr>
      <vt:lpstr>Controles Regulatórios</vt:lpstr>
      <vt:lpstr>Configurações Regulatórias</vt:lpstr>
      <vt:lpstr>Plano de Vôo</vt:lpstr>
      <vt:lpstr>Não há Regulação sem Efeitos</vt:lpstr>
      <vt:lpstr>Não há Regulação sem Efeitos</vt:lpstr>
      <vt:lpstr>A Regulação e Seus Efeitos</vt:lpstr>
      <vt:lpstr>Plano de Vôo</vt:lpstr>
      <vt:lpstr>Experiência Americana</vt:lpstr>
      <vt:lpstr>Borenstein (1989)</vt:lpstr>
      <vt:lpstr>Morrison (2001)</vt:lpstr>
      <vt:lpstr>Plano de Vôo</vt:lpstr>
      <vt:lpstr>Considerações Finais</vt:lpstr>
      <vt:lpstr>Considerações Finais</vt:lpstr>
      <vt:lpstr>1. Minimizar a Chance de Captura</vt:lpstr>
      <vt:lpstr>2. Maximizar a Contestabilidade</vt:lpstr>
      <vt:lpstr>3. Minimizar o Risco Regulatório</vt:lpstr>
      <vt:lpstr>Obrigado!</vt:lpstr>
    </vt:vector>
  </TitlesOfParts>
  <Company>laptop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Regulação e Concorrência</dc:title>
  <dc:creator>avmo</dc:creator>
  <cp:lastModifiedBy>avmo</cp:lastModifiedBy>
  <cp:revision>165</cp:revision>
  <dcterms:created xsi:type="dcterms:W3CDTF">2008-08-14T14:51:15Z</dcterms:created>
  <dcterms:modified xsi:type="dcterms:W3CDTF">2008-08-19T21:38:04Z</dcterms:modified>
</cp:coreProperties>
</file>